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6" r:id="rId2"/>
    <p:sldId id="257" r:id="rId3"/>
    <p:sldId id="260" r:id="rId4"/>
    <p:sldId id="258" r:id="rId5"/>
    <p:sldId id="259" r:id="rId6"/>
    <p:sldId id="261" r:id="rId7"/>
    <p:sldId id="262" r:id="rId8"/>
    <p:sldId id="263" r:id="rId9"/>
    <p:sldId id="264" r:id="rId10"/>
    <p:sldId id="265" r:id="rId11"/>
    <p:sldId id="266" r:id="rId12"/>
    <p:sldId id="268" r:id="rId13"/>
    <p:sldId id="269" r:id="rId14"/>
    <p:sldId id="270" r:id="rId15"/>
    <p:sldId id="272" r:id="rId16"/>
    <p:sldId id="271" r:id="rId17"/>
    <p:sldId id="274" r:id="rId18"/>
    <p:sldId id="275" r:id="rId19"/>
    <p:sldId id="276" r:id="rId20"/>
    <p:sldId id="282" r:id="rId21"/>
    <p:sldId id="278" r:id="rId22"/>
    <p:sldId id="279" r:id="rId23"/>
    <p:sldId id="280" r:id="rId24"/>
    <p:sldId id="281" r:id="rId25"/>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A06AF8-1445-4F7D-9553-26BB5F2212EC}" type="datetimeFigureOut">
              <a:rPr lang="es-CL" smtClean="0"/>
              <a:pPr/>
              <a:t>25-06-2013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557A33-CDDB-403B-A85F-58126BA36875}" type="slidenum">
              <a:rPr lang="es-CL" smtClean="0"/>
              <a:pPr/>
              <a:t>‹Nº›</a:t>
            </a:fld>
            <a:endParaRPr lang="es-C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01557A33-CDDB-403B-A85F-58126BA36875}" type="slidenum">
              <a:rPr lang="es-CL" smtClean="0"/>
              <a:pPr/>
              <a:t>9</a:t>
            </a:fld>
            <a:endParaRPr lang="es-C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L" dirty="0"/>
          </a:p>
        </p:txBody>
      </p:sp>
      <p:sp>
        <p:nvSpPr>
          <p:cNvPr id="4" name="3 Marcador de número de diapositiva"/>
          <p:cNvSpPr>
            <a:spLocks noGrp="1"/>
          </p:cNvSpPr>
          <p:nvPr>
            <p:ph type="sldNum" sz="quarter" idx="10"/>
          </p:nvPr>
        </p:nvSpPr>
        <p:spPr/>
        <p:txBody>
          <a:bodyPr/>
          <a:lstStyle/>
          <a:p>
            <a:fld id="{01557A33-CDDB-403B-A85F-58126BA36875}" type="slidenum">
              <a:rPr lang="es-CL" smtClean="0"/>
              <a:pPr/>
              <a:t>12</a:t>
            </a:fld>
            <a:endParaRPr lang="es-C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Rectángulo redondeado"/>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Título"/>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s-ES" smtClean="0"/>
              <a:t>Haga clic para modificar el estilo de título del patrón</a:t>
            </a:r>
            <a:endParaRPr kumimoji="0" lang="en-US"/>
          </a:p>
        </p:txBody>
      </p:sp>
      <p:sp>
        <p:nvSpPr>
          <p:cNvPr id="20" name="19 Subtítulo"/>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sp>
        <p:nvSpPr>
          <p:cNvPr id="19" name="18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11" name="10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02920" y="530352"/>
            <a:ext cx="8183880" cy="4187952"/>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533404"/>
            <a:ext cx="1981200" cy="5257799"/>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533400" y="533402"/>
            <a:ext cx="5943600" cy="525780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a:xfrm>
            <a:off x="502920" y="530352"/>
            <a:ext cx="8183880" cy="4187952"/>
          </a:xfrm>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14" name="13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ctángulo redondeado"/>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5" name="4 Marcador de pie de página"/>
          <p:cNvSpPr>
            <a:spLocks noGrp="1"/>
          </p:cNvSpPr>
          <p:nvPr>
            <p:ph type="ftr" sz="quarter" idx="11"/>
          </p:nvPr>
        </p:nvSpPr>
        <p:spPr/>
        <p:txBody>
          <a:bodyPr/>
          <a:lstStyle>
            <a:extLst/>
          </a:lstStyle>
          <a:p>
            <a:endParaRPr lang="es-CL"/>
          </a:p>
        </p:txBody>
      </p:sp>
      <p:sp>
        <p:nvSpPr>
          <p:cNvPr id="6" name="5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502920" y="4983480"/>
            <a:ext cx="8183880" cy="1051560"/>
          </a:xfrm>
        </p:spPr>
        <p:txBody>
          <a:bodyPr anchor="b"/>
          <a:lstStyle>
            <a:lvl1pPr>
              <a:defRPr b="1"/>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8" name="7 Marcador de pie de página"/>
          <p:cNvSpPr>
            <a:spLocks noGrp="1"/>
          </p:cNvSpPr>
          <p:nvPr>
            <p:ph type="ftr" sz="quarter" idx="11"/>
          </p:nvPr>
        </p:nvSpPr>
        <p:spPr/>
        <p:txBody>
          <a:bodyPr/>
          <a:lstStyle>
            <a:extLst/>
          </a:lstStyle>
          <a:p>
            <a:endParaRPr lang="es-CL"/>
          </a:p>
        </p:txBody>
      </p:sp>
      <p:sp>
        <p:nvSpPr>
          <p:cNvPr id="9" name="8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4" name="3 Marcador de pie de página"/>
          <p:cNvSpPr>
            <a:spLocks noGrp="1"/>
          </p:cNvSpPr>
          <p:nvPr>
            <p:ph type="ftr" sz="quarter" idx="11"/>
          </p:nvPr>
        </p:nvSpPr>
        <p:spPr/>
        <p:txBody>
          <a:bodyPr/>
          <a:lstStyle>
            <a:extLst/>
          </a:lstStyle>
          <a:p>
            <a:endParaRPr lang="es-CL"/>
          </a:p>
        </p:txBody>
      </p:sp>
      <p:sp>
        <p:nvSpPr>
          <p:cNvPr id="5" name="4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3" name="2 Marcador de pie de página"/>
          <p:cNvSpPr>
            <a:spLocks noGrp="1"/>
          </p:cNvSpPr>
          <p:nvPr>
            <p:ph type="ftr" sz="quarter" idx="11"/>
          </p:nvPr>
        </p:nvSpPr>
        <p:spPr/>
        <p:txBody>
          <a:bodyPr/>
          <a:lstStyle>
            <a:extLst/>
          </a:lstStyle>
          <a:p>
            <a:endParaRPr lang="es-CL"/>
          </a:p>
        </p:txBody>
      </p:sp>
      <p:sp>
        <p:nvSpPr>
          <p:cNvPr id="4" name="3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5" name="14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Redondear rectángulo de esquina sencilla"/>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Título"/>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226A89F-D0A1-479B-883A-12EDA6F7D0F5}" type="datetimeFigureOut">
              <a:rPr lang="es-CL" smtClean="0"/>
              <a:pPr/>
              <a:t>25-06-2013</a:t>
            </a:fld>
            <a:endParaRPr lang="es-CL"/>
          </a:p>
        </p:txBody>
      </p:sp>
      <p:sp>
        <p:nvSpPr>
          <p:cNvPr id="6" name="5 Marcador de pie de página"/>
          <p:cNvSpPr>
            <a:spLocks noGrp="1"/>
          </p:cNvSpPr>
          <p:nvPr>
            <p:ph type="ftr" sz="quarter" idx="11"/>
          </p:nvPr>
        </p:nvSpPr>
        <p:spPr/>
        <p:txBody>
          <a:bodyPr/>
          <a:lstStyle>
            <a:extLst/>
          </a:lstStyle>
          <a:p>
            <a:endParaRPr lang="es-CL"/>
          </a:p>
        </p:txBody>
      </p:sp>
      <p:sp>
        <p:nvSpPr>
          <p:cNvPr id="7" name="6 Marcador de número de diapositiva"/>
          <p:cNvSpPr>
            <a:spLocks noGrp="1"/>
          </p:cNvSpPr>
          <p:nvPr>
            <p:ph type="sldNum" sz="quarter" idx="12"/>
          </p:nvPr>
        </p:nvSpPr>
        <p:spPr/>
        <p:txBody>
          <a:bodyPr/>
          <a:lstStyle>
            <a:extLst/>
          </a:lstStyle>
          <a:p>
            <a:fld id="{6E80C346-F83E-4188-892A-2E22570F71B7}" type="slidenum">
              <a:rPr lang="es-CL" smtClean="0"/>
              <a:pPr/>
              <a:t>‹Nº›</a:t>
            </a:fld>
            <a:endParaRPr lang="es-CL"/>
          </a:p>
        </p:txBody>
      </p:sp>
      <p:sp>
        <p:nvSpPr>
          <p:cNvPr id="3" name="2 Marcador de posición de imagen"/>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s-ES" smtClean="0"/>
              <a:t>Haga clic en el icono para agregar una imagen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Rectángulo redondeado"/>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Rectángulo redondeado"/>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Marcador de título"/>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s-ES" smtClean="0"/>
              <a:t>Haga clic para modificar el estilo de título del patrón</a:t>
            </a:r>
            <a:endParaRPr kumimoji="0" lang="en-US"/>
          </a:p>
        </p:txBody>
      </p:sp>
      <p:sp>
        <p:nvSpPr>
          <p:cNvPr id="4" name="3 Marcador de texto"/>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25" name="24 Marcador de fecha"/>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226A89F-D0A1-479B-883A-12EDA6F7D0F5}" type="datetimeFigureOut">
              <a:rPr lang="es-CL" smtClean="0"/>
              <a:pPr/>
              <a:t>25-06-2013</a:t>
            </a:fld>
            <a:endParaRPr lang="es-CL"/>
          </a:p>
        </p:txBody>
      </p:sp>
      <p:sp>
        <p:nvSpPr>
          <p:cNvPr id="18" name="17 Marcador de pie de página"/>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s-CL"/>
          </a:p>
        </p:txBody>
      </p:sp>
      <p:sp>
        <p:nvSpPr>
          <p:cNvPr id="5" name="4 Marcador de número de diapositiva"/>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E80C346-F83E-4188-892A-2E22570F71B7}" type="slidenum">
              <a:rPr lang="es-CL" smtClean="0"/>
              <a:pPr/>
              <a:t>‹Nº›</a:t>
            </a:fld>
            <a:endParaRPr lang="es-CL"/>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L" dirty="0" smtClean="0"/>
              <a:t>Vibraciones y Ondas</a:t>
            </a:r>
            <a:endParaRPr lang="es-CL" dirty="0"/>
          </a:p>
        </p:txBody>
      </p:sp>
      <p:sp>
        <p:nvSpPr>
          <p:cNvPr id="3" name="2 Subtítulo"/>
          <p:cNvSpPr>
            <a:spLocks noGrp="1"/>
          </p:cNvSpPr>
          <p:nvPr>
            <p:ph type="subTitle" idx="1"/>
          </p:nvPr>
        </p:nvSpPr>
        <p:spPr/>
        <p:txBody>
          <a:bodyPr/>
          <a:lstStyle/>
          <a:p>
            <a:r>
              <a:rPr lang="es-CL" dirty="0" smtClean="0"/>
              <a:t>Francisco Rodríguez C.</a:t>
            </a:r>
            <a:endParaRPr lang="es-CL" dirty="0"/>
          </a:p>
        </p:txBody>
      </p:sp>
      <p:pic>
        <p:nvPicPr>
          <p:cNvPr id="14337" name="Imagen 1" descr="C:\Users\Francisco\Desktop\Colegios\Colegio San Ignacio 2008-2009\logo colegio.JPG"/>
          <p:cNvPicPr>
            <a:picLocks noChangeAspect="1" noChangeArrowheads="1"/>
          </p:cNvPicPr>
          <p:nvPr/>
        </p:nvPicPr>
        <p:blipFill>
          <a:blip r:embed="rId2" cstate="print"/>
          <a:srcRect/>
          <a:stretch>
            <a:fillRect/>
          </a:stretch>
        </p:blipFill>
        <p:spPr bwMode="auto">
          <a:xfrm>
            <a:off x="395536" y="404664"/>
            <a:ext cx="1390687" cy="1368152"/>
          </a:xfrm>
          <a:prstGeom prst="rect">
            <a:avLst/>
          </a:prstGeom>
          <a:noFill/>
          <a:ln w="9525">
            <a:noFill/>
            <a:miter lim="800000"/>
            <a:headEnd/>
            <a:tailEnd/>
          </a:ln>
        </p:spPr>
      </p:pic>
      <p:sp>
        <p:nvSpPr>
          <p:cNvPr id="5" name="4 CuadroTexto"/>
          <p:cNvSpPr txBox="1"/>
          <p:nvPr/>
        </p:nvSpPr>
        <p:spPr>
          <a:xfrm>
            <a:off x="1907704" y="548680"/>
            <a:ext cx="5904656" cy="830997"/>
          </a:xfrm>
          <a:prstGeom prst="rect">
            <a:avLst/>
          </a:prstGeom>
          <a:noFill/>
        </p:spPr>
        <p:txBody>
          <a:bodyPr wrap="square" rtlCol="0">
            <a:spAutoFit/>
          </a:bodyPr>
          <a:lstStyle/>
          <a:p>
            <a:r>
              <a:rPr lang="es-MX" sz="1600" dirty="0"/>
              <a:t>Colegio San Ignacio</a:t>
            </a:r>
            <a:endParaRPr lang="es-CL" sz="1600" dirty="0"/>
          </a:p>
          <a:p>
            <a:r>
              <a:rPr lang="es-MX" sz="1600" dirty="0" smtClean="0"/>
              <a:t>Departamento </a:t>
            </a:r>
            <a:r>
              <a:rPr lang="es-MX" sz="1600" dirty="0"/>
              <a:t>de Ciencias Naturales y Exactas</a:t>
            </a:r>
            <a:endParaRPr lang="es-CL" sz="1600" dirty="0"/>
          </a:p>
          <a:p>
            <a:r>
              <a:rPr lang="es-MX" sz="1600" dirty="0" smtClean="0"/>
              <a:t>Asignatura </a:t>
            </a:r>
            <a:r>
              <a:rPr lang="es-MX" sz="1600" dirty="0"/>
              <a:t>de Física</a:t>
            </a:r>
            <a:endParaRPr lang="es-CL" sz="1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994992"/>
          </a:xfrm>
        </p:spPr>
        <p:txBody>
          <a:bodyPr>
            <a:normAutofit/>
          </a:bodyPr>
          <a:lstStyle/>
          <a:p>
            <a:pPr>
              <a:buClrTx/>
              <a:buNone/>
            </a:pPr>
            <a:r>
              <a:rPr lang="es-ES" sz="1800" b="1" dirty="0" smtClean="0"/>
              <a:t>Según la dirección del movimiento de las partículas:</a:t>
            </a:r>
          </a:p>
          <a:p>
            <a:pPr>
              <a:buClrTx/>
              <a:buNone/>
            </a:pPr>
            <a:endParaRPr lang="es-CL" sz="1800" dirty="0" smtClean="0"/>
          </a:p>
          <a:p>
            <a:pPr lvl="0">
              <a:buClrTx/>
            </a:pPr>
            <a:r>
              <a:rPr lang="es-ES_tradnl" sz="1800" b="1" dirty="0" smtClean="0"/>
              <a:t>Ondas transversales: </a:t>
            </a:r>
            <a:r>
              <a:rPr lang="es-ES_tradnl" sz="1800" dirty="0" smtClean="0"/>
              <a:t>La dirección de propagación es perpendicular al de la oscilación.</a:t>
            </a:r>
          </a:p>
          <a:p>
            <a:pPr lvl="0">
              <a:buClrTx/>
              <a:buNone/>
            </a:pPr>
            <a:endParaRPr lang="es-CL" sz="1800" dirty="0" smtClean="0"/>
          </a:p>
          <a:p>
            <a:pPr>
              <a:buClrTx/>
              <a:buNone/>
            </a:pPr>
            <a:r>
              <a:rPr lang="es-ES_tradnl" sz="1800" dirty="0" smtClean="0"/>
              <a:t>	Ejemplo: Las ondas generadas en la vibración de cuerdas en instrumentos musicales. </a:t>
            </a:r>
            <a:br>
              <a:rPr lang="es-ES_tradnl" sz="1800" dirty="0" smtClean="0"/>
            </a:br>
            <a:r>
              <a:rPr lang="es-ES_tradnl" sz="1800" dirty="0" smtClean="0"/>
              <a:t>Las ondas que se generan en las superficies de los líquidos. En los estadios, surgió una moda de participación del público, generando una especie de onda que se propagaba a través de las personas, para lo cual se levantaban y alzaban los brazos en un orden secuencial, lo que daba la impresión de una onda propagándose a través de ellos. </a:t>
            </a:r>
          </a:p>
          <a:p>
            <a:pPr>
              <a:buClrTx/>
              <a:buNone/>
            </a:pPr>
            <a:endParaRPr lang="es-CL" dirty="0" smtClean="0"/>
          </a:p>
        </p:txBody>
      </p:sp>
      <p:pic>
        <p:nvPicPr>
          <p:cNvPr id="20483" name="Picture 3"/>
          <p:cNvPicPr>
            <a:picLocks noChangeAspect="1" noChangeArrowheads="1"/>
          </p:cNvPicPr>
          <p:nvPr/>
        </p:nvPicPr>
        <p:blipFill>
          <a:blip r:embed="rId2" cstate="print"/>
          <a:srcRect/>
          <a:stretch>
            <a:fillRect/>
          </a:stretch>
        </p:blipFill>
        <p:spPr bwMode="auto">
          <a:xfrm>
            <a:off x="323528" y="4581128"/>
            <a:ext cx="8496944" cy="194421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pPr lvl="0">
              <a:buClrTx/>
            </a:pPr>
            <a:r>
              <a:rPr lang="es-ES_tradnl" sz="2100" b="1" dirty="0" smtClean="0"/>
              <a:t>Ondas longitudinales:</a:t>
            </a:r>
            <a:r>
              <a:rPr lang="es-ES_tradnl" sz="2100" dirty="0" smtClean="0"/>
              <a:t> La dirección de propagación coincide con la oscilación.</a:t>
            </a:r>
          </a:p>
          <a:p>
            <a:pPr lvl="0">
              <a:buClrTx/>
              <a:buNone/>
            </a:pPr>
            <a:endParaRPr lang="es-CL" sz="2100" dirty="0" smtClean="0"/>
          </a:p>
          <a:p>
            <a:pPr>
              <a:buClrTx/>
              <a:buNone/>
            </a:pPr>
            <a:r>
              <a:rPr lang="es-ES_tradnl" sz="2100" dirty="0" smtClean="0"/>
              <a:t>	Ejemplo: Si generamos una onda longitudinal en un resorte, de tal forma que, comprimiendo un conjunto de espiras en uno de sus extremos, dichas compresiones se transmitirán a lo largo del resorte mediante procesos de compresión y descompresión de las partículas al paso de la onda. El sonido se propaga en el aire como una onda longitudinal, como producto de las sucesivas compresiones y descompresiones de las moléculas de aire. </a:t>
            </a:r>
            <a:endParaRPr lang="es-CL" sz="2100" dirty="0" smtClean="0"/>
          </a:p>
        </p:txBody>
      </p:sp>
      <p:pic>
        <p:nvPicPr>
          <p:cNvPr id="21506" name="Picture 2"/>
          <p:cNvPicPr>
            <a:picLocks noChangeAspect="1" noChangeArrowheads="1"/>
          </p:cNvPicPr>
          <p:nvPr/>
        </p:nvPicPr>
        <p:blipFill>
          <a:blip r:embed="rId2" cstate="print"/>
          <a:srcRect/>
          <a:stretch>
            <a:fillRect/>
          </a:stretch>
        </p:blipFill>
        <p:spPr bwMode="auto">
          <a:xfrm>
            <a:off x="323528" y="4725144"/>
            <a:ext cx="8496944" cy="18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648072"/>
          </a:xfrm>
        </p:spPr>
        <p:txBody>
          <a:bodyPr/>
          <a:lstStyle/>
          <a:p>
            <a:r>
              <a:rPr lang="es-CL" dirty="0" smtClean="0"/>
              <a:t>Propiedades de las Ondas</a:t>
            </a:r>
            <a:endParaRPr lang="es-CL" dirty="0"/>
          </a:p>
        </p:txBody>
      </p:sp>
      <p:sp>
        <p:nvSpPr>
          <p:cNvPr id="3" name="2 Marcador de contenido"/>
          <p:cNvSpPr>
            <a:spLocks noGrp="1"/>
          </p:cNvSpPr>
          <p:nvPr>
            <p:ph idx="1"/>
          </p:nvPr>
        </p:nvSpPr>
        <p:spPr>
          <a:xfrm>
            <a:off x="502920" y="1124744"/>
            <a:ext cx="8183880" cy="5400600"/>
          </a:xfrm>
        </p:spPr>
        <p:txBody>
          <a:bodyPr>
            <a:normAutofit lnSpcReduction="10000"/>
          </a:bodyPr>
          <a:lstStyle/>
          <a:p>
            <a:r>
              <a:rPr lang="es-CL" b="1" dirty="0" smtClean="0"/>
              <a:t>Reflexión:</a:t>
            </a:r>
          </a:p>
          <a:p>
            <a:r>
              <a:rPr lang="es-CL" sz="1600" dirty="0" smtClean="0"/>
              <a:t>Es el fenómeno que se presenta cuando la onda choca contra un obstáculo y se refleja. Se manifiesta con un cambio de dirección de la onda.</a:t>
            </a:r>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pPr>
              <a:buNone/>
            </a:pPr>
            <a:endParaRPr lang="es-CL" sz="1600" b="1" dirty="0" smtClean="0"/>
          </a:p>
          <a:p>
            <a:r>
              <a:rPr lang="es-CL" sz="1600" b="1" dirty="0" smtClean="0"/>
              <a:t>En la reflexión se cumple que:</a:t>
            </a:r>
          </a:p>
          <a:p>
            <a:r>
              <a:rPr lang="es-CL" sz="1600" dirty="0" smtClean="0"/>
              <a:t>El ángulo de incidencia mide lo mismo que el ángulo de reflexión           (</a:t>
            </a:r>
            <a:r>
              <a:rPr lang="el-GR" sz="1600" dirty="0" smtClean="0"/>
              <a:t>θ</a:t>
            </a:r>
            <a:r>
              <a:rPr lang="es-CL" sz="1600" baseline="-25000" dirty="0" smtClean="0"/>
              <a:t>i</a:t>
            </a:r>
            <a:r>
              <a:rPr lang="es-CL" sz="1600" dirty="0" smtClean="0"/>
              <a:t> = </a:t>
            </a:r>
            <a:r>
              <a:rPr lang="el-GR" sz="1600" dirty="0" smtClean="0"/>
              <a:t>θ</a:t>
            </a:r>
            <a:r>
              <a:rPr lang="es-CL" sz="1600" baseline="-25000" dirty="0" smtClean="0"/>
              <a:t>R</a:t>
            </a:r>
            <a:r>
              <a:rPr lang="es-CL" sz="1600" dirty="0" smtClean="0"/>
              <a:t>).</a:t>
            </a:r>
          </a:p>
          <a:p>
            <a:r>
              <a:rPr lang="es-CL" sz="1600" dirty="0" smtClean="0"/>
              <a:t>Las direcciones de incidencia, reflexión y la normal están todas en un mismo plano.</a:t>
            </a:r>
            <a:endParaRPr lang="es-CL" sz="1600" b="1" dirty="0" smtClean="0"/>
          </a:p>
        </p:txBody>
      </p:sp>
      <p:pic>
        <p:nvPicPr>
          <p:cNvPr id="23554" name="Picture 2"/>
          <p:cNvPicPr>
            <a:picLocks noChangeAspect="1" noChangeArrowheads="1"/>
          </p:cNvPicPr>
          <p:nvPr/>
        </p:nvPicPr>
        <p:blipFill>
          <a:blip r:embed="rId3" cstate="print"/>
          <a:srcRect/>
          <a:stretch>
            <a:fillRect/>
          </a:stretch>
        </p:blipFill>
        <p:spPr bwMode="auto">
          <a:xfrm>
            <a:off x="611560" y="2420888"/>
            <a:ext cx="5197668" cy="2592288"/>
          </a:xfrm>
          <a:prstGeom prst="rect">
            <a:avLst/>
          </a:prstGeom>
          <a:noFill/>
          <a:ln w="9525">
            <a:noFill/>
            <a:miter lim="800000"/>
            <a:headEnd/>
            <a:tailEnd/>
          </a:ln>
        </p:spPr>
      </p:pic>
      <p:sp>
        <p:nvSpPr>
          <p:cNvPr id="5" name="4 CuadroTexto"/>
          <p:cNvSpPr txBox="1"/>
          <p:nvPr/>
        </p:nvSpPr>
        <p:spPr>
          <a:xfrm>
            <a:off x="5868144" y="2348880"/>
            <a:ext cx="2987824" cy="2800767"/>
          </a:xfrm>
          <a:prstGeom prst="rect">
            <a:avLst/>
          </a:prstGeom>
          <a:noFill/>
        </p:spPr>
        <p:txBody>
          <a:bodyPr wrap="square" rtlCol="0">
            <a:spAutoFit/>
          </a:bodyPr>
          <a:lstStyle/>
          <a:p>
            <a:r>
              <a:rPr lang="es-CL" sz="1600" dirty="0"/>
              <a:t>En la reflexión la onda solo cambia </a:t>
            </a:r>
            <a:r>
              <a:rPr lang="es-CL" sz="1600" dirty="0" smtClean="0"/>
              <a:t>su dirección</a:t>
            </a:r>
            <a:r>
              <a:rPr lang="es-CL" sz="1600" dirty="0"/>
              <a:t>, es decir, </a:t>
            </a:r>
            <a:r>
              <a:rPr lang="es-CL" sz="1600" b="1" dirty="0"/>
              <a:t>no cambia su</a:t>
            </a:r>
          </a:p>
          <a:p>
            <a:r>
              <a:rPr lang="es-CL" sz="1600" b="1" dirty="0"/>
              <a:t>frecuencia ni su rapidez ni tampoco </a:t>
            </a:r>
            <a:r>
              <a:rPr lang="es-CL" sz="1600" b="1" dirty="0" smtClean="0"/>
              <a:t>su longitud </a:t>
            </a:r>
            <a:r>
              <a:rPr lang="es-CL" sz="1600" b="1" dirty="0"/>
              <a:t>de onda</a:t>
            </a:r>
            <a:r>
              <a:rPr lang="es-CL" sz="1600" dirty="0"/>
              <a:t>. </a:t>
            </a:r>
            <a:endParaRPr lang="es-CL" sz="1600" dirty="0" smtClean="0"/>
          </a:p>
          <a:p>
            <a:r>
              <a:rPr lang="es-CL" sz="1600" dirty="0" smtClean="0"/>
              <a:t>En </a:t>
            </a:r>
            <a:r>
              <a:rPr lang="es-CL" sz="1600" dirty="0"/>
              <a:t>el caso de </a:t>
            </a:r>
            <a:r>
              <a:rPr lang="es-CL" sz="1600" dirty="0" smtClean="0"/>
              <a:t>llegar perpendicularmente </a:t>
            </a:r>
            <a:r>
              <a:rPr lang="es-CL" sz="1600" dirty="0"/>
              <a:t>a una superficie </a:t>
            </a:r>
            <a:r>
              <a:rPr lang="es-CL" sz="1600" dirty="0" smtClean="0"/>
              <a:t>no cambiará </a:t>
            </a:r>
            <a:r>
              <a:rPr lang="es-CL" sz="1600" dirty="0"/>
              <a:t>su dirección pero si su sentido.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2034552"/>
          </a:xfrm>
        </p:spPr>
        <p:txBody>
          <a:bodyPr>
            <a:normAutofit/>
          </a:bodyPr>
          <a:lstStyle/>
          <a:p>
            <a:r>
              <a:rPr lang="es-CL" b="1" dirty="0" smtClean="0"/>
              <a:t>Refracción:</a:t>
            </a:r>
          </a:p>
          <a:p>
            <a:r>
              <a:rPr lang="es-CL" sz="1800" dirty="0" smtClean="0"/>
              <a:t>Es el fenómeno ondulatorio que se presenta cuando una onda pasa de un medio a otro, cambiando su dirección. Se debe tener presente que al llegar a otro medio una parte de la onda se transmite (refracción), pero también, una parte se devuelve (reflexión).</a:t>
            </a:r>
            <a:endParaRPr lang="es-CL" sz="1800" b="1" dirty="0" smtClean="0"/>
          </a:p>
        </p:txBody>
      </p:sp>
      <p:pic>
        <p:nvPicPr>
          <p:cNvPr id="24579" name="Picture 3"/>
          <p:cNvPicPr>
            <a:picLocks noChangeAspect="1" noChangeArrowheads="1"/>
          </p:cNvPicPr>
          <p:nvPr/>
        </p:nvPicPr>
        <p:blipFill>
          <a:blip r:embed="rId2" cstate="print"/>
          <a:srcRect/>
          <a:stretch>
            <a:fillRect/>
          </a:stretch>
        </p:blipFill>
        <p:spPr bwMode="auto">
          <a:xfrm>
            <a:off x="611560" y="2564904"/>
            <a:ext cx="4320480" cy="3672408"/>
          </a:xfrm>
          <a:prstGeom prst="rect">
            <a:avLst/>
          </a:prstGeom>
          <a:noFill/>
          <a:ln w="9525">
            <a:noFill/>
            <a:miter lim="800000"/>
            <a:headEnd/>
            <a:tailEnd/>
          </a:ln>
        </p:spPr>
      </p:pic>
      <p:sp>
        <p:nvSpPr>
          <p:cNvPr id="6" name="5 CuadroTexto"/>
          <p:cNvSpPr txBox="1"/>
          <p:nvPr/>
        </p:nvSpPr>
        <p:spPr>
          <a:xfrm>
            <a:off x="5220072" y="2780928"/>
            <a:ext cx="3528392" cy="2862322"/>
          </a:xfrm>
          <a:prstGeom prst="rect">
            <a:avLst/>
          </a:prstGeom>
          <a:noFill/>
        </p:spPr>
        <p:txBody>
          <a:bodyPr wrap="square" rtlCol="0">
            <a:spAutoFit/>
          </a:bodyPr>
          <a:lstStyle/>
          <a:p>
            <a:r>
              <a:rPr lang="es-CL" dirty="0"/>
              <a:t>En la refracción la onda </a:t>
            </a:r>
            <a:r>
              <a:rPr lang="es-CL" b="1" dirty="0"/>
              <a:t>cambia </a:t>
            </a:r>
            <a:r>
              <a:rPr lang="es-CL" b="1" dirty="0" smtClean="0"/>
              <a:t>su dirección</a:t>
            </a:r>
            <a:r>
              <a:rPr lang="es-CL" b="1" dirty="0"/>
              <a:t>, su rapidez y su longitud </a:t>
            </a:r>
            <a:r>
              <a:rPr lang="es-CL" b="1" dirty="0" smtClean="0"/>
              <a:t>de onda</a:t>
            </a:r>
            <a:r>
              <a:rPr lang="es-CL" b="1" dirty="0"/>
              <a:t>, lo que no cambia es su frecuencia</a:t>
            </a:r>
            <a:r>
              <a:rPr lang="es-CL" dirty="0"/>
              <a:t>.</a:t>
            </a:r>
          </a:p>
          <a:p>
            <a:r>
              <a:rPr lang="es-CL" dirty="0"/>
              <a:t>En el caso de llegar perpendicularmente</a:t>
            </a:r>
          </a:p>
          <a:p>
            <a:r>
              <a:rPr lang="es-CL" dirty="0"/>
              <a:t>a una superficie no cambiará su </a:t>
            </a:r>
            <a:r>
              <a:rPr lang="es-CL" dirty="0" smtClean="0"/>
              <a:t>dirección siguiendo </a:t>
            </a:r>
            <a:r>
              <a:rPr lang="es-CL" dirty="0"/>
              <a:t>de largo.</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2970656"/>
          </a:xfrm>
        </p:spPr>
        <p:txBody>
          <a:bodyPr>
            <a:normAutofit/>
          </a:bodyPr>
          <a:lstStyle/>
          <a:p>
            <a:r>
              <a:rPr lang="es-CL" b="1" dirty="0" smtClean="0"/>
              <a:t>Difracción:</a:t>
            </a:r>
          </a:p>
          <a:p>
            <a:r>
              <a:rPr lang="es-CL" sz="1600" dirty="0" smtClean="0"/>
              <a:t>Es el fenómeno ondulatorio que se presenta claramente cuando la onda pasa a través de un orificio de tamaño menor que la longitud de la onda o pasa cerca de un obstáculo, si el orificio es grande comparado con la longitud de onda habrá muy poca difracción o no habrá. Cuando hay difracción esta se manifiesta porque la onda se curva al pasar por la abertura y rodea el obstáculo.</a:t>
            </a:r>
          </a:p>
          <a:p>
            <a:pPr>
              <a:buNone/>
            </a:pPr>
            <a:endParaRPr lang="es-CL" sz="1600" dirty="0" smtClean="0"/>
          </a:p>
          <a:p>
            <a:r>
              <a:rPr lang="es-CL" sz="1600" dirty="0" smtClean="0"/>
              <a:t>También hay difracción al enfrentar un obstáculo y rodearlo en mayor o menor medida.</a:t>
            </a:r>
          </a:p>
          <a:p>
            <a:pPr>
              <a:buNone/>
            </a:pPr>
            <a:endParaRPr lang="es-CL" sz="1600" dirty="0" smtClean="0"/>
          </a:p>
          <a:p>
            <a:pPr>
              <a:buNone/>
            </a:pPr>
            <a:endParaRPr lang="es-CL" sz="1600" dirty="0" smtClean="0"/>
          </a:p>
          <a:p>
            <a:pPr>
              <a:buNone/>
            </a:pPr>
            <a:endParaRPr lang="es-CL" sz="1600" dirty="0" smtClean="0"/>
          </a:p>
          <a:p>
            <a:pPr>
              <a:buNone/>
            </a:pPr>
            <a:endParaRPr lang="es-CL" sz="1600" dirty="0" smtClean="0"/>
          </a:p>
          <a:p>
            <a:pPr>
              <a:buNone/>
            </a:pPr>
            <a:endParaRPr lang="es-CL" sz="1600" dirty="0" smtClean="0"/>
          </a:p>
          <a:p>
            <a:pPr>
              <a:buNone/>
            </a:pPr>
            <a:endParaRPr lang="es-CL" sz="1600" dirty="0" smtClean="0"/>
          </a:p>
          <a:p>
            <a:pPr>
              <a:buNone/>
            </a:pPr>
            <a:endParaRPr lang="es-CL" sz="1600" dirty="0" smtClean="0"/>
          </a:p>
        </p:txBody>
      </p:sp>
      <p:pic>
        <p:nvPicPr>
          <p:cNvPr id="25603" name="Picture 3"/>
          <p:cNvPicPr>
            <a:picLocks noChangeAspect="1" noChangeArrowheads="1"/>
          </p:cNvPicPr>
          <p:nvPr/>
        </p:nvPicPr>
        <p:blipFill>
          <a:blip r:embed="rId2" cstate="print"/>
          <a:srcRect/>
          <a:stretch>
            <a:fillRect/>
          </a:stretch>
        </p:blipFill>
        <p:spPr bwMode="auto">
          <a:xfrm>
            <a:off x="683568" y="3501008"/>
            <a:ext cx="2749891" cy="2376264"/>
          </a:xfrm>
          <a:prstGeom prst="rect">
            <a:avLst/>
          </a:prstGeom>
          <a:noFill/>
          <a:ln w="9525">
            <a:noFill/>
            <a:miter lim="800000"/>
            <a:headEnd/>
            <a:tailEnd/>
          </a:ln>
        </p:spPr>
      </p:pic>
      <p:sp>
        <p:nvSpPr>
          <p:cNvPr id="6" name="5 CuadroTexto"/>
          <p:cNvSpPr txBox="1"/>
          <p:nvPr/>
        </p:nvSpPr>
        <p:spPr>
          <a:xfrm>
            <a:off x="4211960" y="3717032"/>
            <a:ext cx="4032448" cy="1477328"/>
          </a:xfrm>
          <a:prstGeom prst="rect">
            <a:avLst/>
          </a:prstGeom>
          <a:noFill/>
        </p:spPr>
        <p:txBody>
          <a:bodyPr wrap="square" rtlCol="0">
            <a:spAutoFit/>
          </a:bodyPr>
          <a:lstStyle/>
          <a:p>
            <a:r>
              <a:rPr lang="es-CL" dirty="0"/>
              <a:t>En la difracción la onda cambia </a:t>
            </a:r>
            <a:r>
              <a:rPr lang="es-CL" dirty="0" smtClean="0"/>
              <a:t>su dirección</a:t>
            </a:r>
            <a:r>
              <a:rPr lang="es-CL" dirty="0"/>
              <a:t>. No hay cambio de </a:t>
            </a:r>
            <a:r>
              <a:rPr lang="es-CL" dirty="0" smtClean="0"/>
              <a:t>frecuencia, ni </a:t>
            </a:r>
            <a:r>
              <a:rPr lang="es-CL" dirty="0"/>
              <a:t>de </a:t>
            </a:r>
            <a:r>
              <a:rPr lang="es-CL" dirty="0" smtClean="0"/>
              <a:t>rapidez, </a:t>
            </a:r>
            <a:r>
              <a:rPr lang="es-CL" dirty="0"/>
              <a:t>ni tampoco de su longitud</a:t>
            </a:r>
          </a:p>
          <a:p>
            <a:r>
              <a:rPr lang="es-CL" dirty="0"/>
              <a:t>de onda.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5922984"/>
          </a:xfrm>
        </p:spPr>
        <p:txBody>
          <a:bodyPr>
            <a:normAutofit/>
          </a:bodyPr>
          <a:lstStyle/>
          <a:p>
            <a:r>
              <a:rPr lang="es-CL" dirty="0" smtClean="0"/>
              <a:t>La distorsión aumenta a medida que se reducen las dimensiones de la abertura, siendo importante cuando la anchura de esta se aproxima al valor de la longitud de onda.</a:t>
            </a:r>
          </a:p>
          <a:p>
            <a:pPr>
              <a:buNone/>
            </a:pPr>
            <a:endParaRPr lang="es-CL" dirty="0" smtClean="0"/>
          </a:p>
          <a:p>
            <a:r>
              <a:rPr lang="es-CL" b="1" dirty="0" smtClean="0"/>
              <a:t>Nota: </a:t>
            </a:r>
            <a:r>
              <a:rPr lang="es-CL" dirty="0" smtClean="0"/>
              <a:t>La mayoría de los fenómenos ondulatorios se pueden explicar con el principio de </a:t>
            </a:r>
            <a:r>
              <a:rPr lang="es-CL" dirty="0" err="1" smtClean="0"/>
              <a:t>Huygens</a:t>
            </a:r>
            <a:r>
              <a:rPr lang="es-CL" dirty="0" smtClean="0"/>
              <a:t>, el cual indica que todo punto alcanzado por una onda puede ser considerado como centro de ondas secundarias.</a:t>
            </a:r>
          </a:p>
          <a:p>
            <a:endParaRPr lang="es-C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3330696"/>
          </a:xfrm>
        </p:spPr>
        <p:txBody>
          <a:bodyPr>
            <a:normAutofit/>
          </a:bodyPr>
          <a:lstStyle/>
          <a:p>
            <a:r>
              <a:rPr lang="es-CL" b="1" dirty="0" smtClean="0"/>
              <a:t>Interferencia:</a:t>
            </a:r>
          </a:p>
          <a:p>
            <a:r>
              <a:rPr lang="es-CL" sz="1600" dirty="0" smtClean="0"/>
              <a:t>Es el fenómeno ondulatorio que se presenta cuando en un punto incide más de una onda. Se manifiesta porque en dicho punto, la elongación de la onda es la suma algebraica de las elongaciones de las ondas incidentes.</a:t>
            </a:r>
          </a:p>
          <a:p>
            <a:endParaRPr lang="es-CL" sz="1600" dirty="0" smtClean="0"/>
          </a:p>
          <a:p>
            <a:r>
              <a:rPr lang="es-CL" sz="1600" dirty="0" smtClean="0"/>
              <a:t>Si la cresta de una onda se produce en el punto de interés mientras la cresta de otra onda también arriba a ese punto (es decir, si ambas ondas están en fase), ambas ondas se interferirán </a:t>
            </a:r>
            <a:r>
              <a:rPr lang="es-CL" sz="1600" i="1" dirty="0" smtClean="0"/>
              <a:t>constructivamente, resultando en una onda de mayor amplitud (figura 8a). En el </a:t>
            </a:r>
            <a:r>
              <a:rPr lang="es-CL" sz="1600" dirty="0" smtClean="0"/>
              <a:t>caso más extremo, dos ondas de igual frecuencia y amplitud en contrafase (desfasadas 180º), que interfieren, se anulan (fig. 8b).</a:t>
            </a:r>
            <a:endParaRPr lang="es-CL" sz="1600" b="1" dirty="0" smtClean="0"/>
          </a:p>
        </p:txBody>
      </p:sp>
      <p:pic>
        <p:nvPicPr>
          <p:cNvPr id="26626" name="Picture 2"/>
          <p:cNvPicPr>
            <a:picLocks noChangeAspect="1" noChangeArrowheads="1"/>
          </p:cNvPicPr>
          <p:nvPr/>
        </p:nvPicPr>
        <p:blipFill>
          <a:blip r:embed="rId2" cstate="print"/>
          <a:srcRect/>
          <a:stretch>
            <a:fillRect/>
          </a:stretch>
        </p:blipFill>
        <p:spPr bwMode="auto">
          <a:xfrm>
            <a:off x="323528" y="3645024"/>
            <a:ext cx="8496944" cy="322954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908720"/>
            <a:ext cx="4141088" cy="2682624"/>
          </a:xfrm>
        </p:spPr>
        <p:txBody>
          <a:bodyPr>
            <a:normAutofit/>
          </a:bodyPr>
          <a:lstStyle/>
          <a:p>
            <a:pPr marL="0" indent="0">
              <a:spcBef>
                <a:spcPts val="0"/>
              </a:spcBef>
              <a:buNone/>
            </a:pPr>
            <a:r>
              <a:rPr lang="es-CL" sz="1800" dirty="0" smtClean="0"/>
              <a:t>Cuando sobre un mismo lago son soltadas dos piedras al mismo tiempo y en lugares cercanos veremos lo que se muestra en la figura. Se producirán interferencias constructivas y destructivas en los distintos puntos en que se superponen.</a:t>
            </a:r>
            <a:endParaRPr lang="es-CL" sz="1800" dirty="0"/>
          </a:p>
        </p:txBody>
      </p:sp>
      <p:pic>
        <p:nvPicPr>
          <p:cNvPr id="27650" name="Picture 2"/>
          <p:cNvPicPr>
            <a:picLocks noChangeAspect="1" noChangeArrowheads="1"/>
          </p:cNvPicPr>
          <p:nvPr/>
        </p:nvPicPr>
        <p:blipFill>
          <a:blip r:embed="rId2" cstate="print"/>
          <a:srcRect/>
          <a:stretch>
            <a:fillRect/>
          </a:stretch>
        </p:blipFill>
        <p:spPr bwMode="auto">
          <a:xfrm>
            <a:off x="4788024" y="2204864"/>
            <a:ext cx="3960440" cy="41584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p>
            <a:r>
              <a:rPr lang="es-CL" b="1" dirty="0" smtClean="0"/>
              <a:t>Polarización</a:t>
            </a:r>
          </a:p>
          <a:p>
            <a:pPr>
              <a:buNone/>
            </a:pPr>
            <a:endParaRPr lang="es-CL" sz="1600" b="1" dirty="0" smtClean="0"/>
          </a:p>
          <a:p>
            <a:r>
              <a:rPr lang="es-CL" sz="1600" dirty="0" smtClean="0"/>
              <a:t>Es el fenómeno ondulatorio que se presenta en las ondas transversales, y que consiste en reducir todos los planos de vibración de la onda a uno solo.</a:t>
            </a:r>
            <a:endParaRPr lang="es-CL" sz="1600" b="1" dirty="0"/>
          </a:p>
        </p:txBody>
      </p:sp>
      <p:pic>
        <p:nvPicPr>
          <p:cNvPr id="1026" name="Picture 2"/>
          <p:cNvPicPr>
            <a:picLocks noChangeAspect="1" noChangeArrowheads="1"/>
          </p:cNvPicPr>
          <p:nvPr/>
        </p:nvPicPr>
        <p:blipFill>
          <a:blip r:embed="rId2" cstate="print"/>
          <a:srcRect/>
          <a:stretch>
            <a:fillRect/>
          </a:stretch>
        </p:blipFill>
        <p:spPr bwMode="auto">
          <a:xfrm>
            <a:off x="395536" y="2492896"/>
            <a:ext cx="8352928" cy="3168352"/>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648072"/>
          </a:xfrm>
        </p:spPr>
        <p:txBody>
          <a:bodyPr/>
          <a:lstStyle/>
          <a:p>
            <a:r>
              <a:rPr lang="es-CL" dirty="0" smtClean="0"/>
              <a:t>Ondas estacionarias</a:t>
            </a:r>
            <a:endParaRPr lang="es-CL" dirty="0"/>
          </a:p>
        </p:txBody>
      </p:sp>
      <p:sp>
        <p:nvSpPr>
          <p:cNvPr id="3" name="2 Marcador de contenido"/>
          <p:cNvSpPr>
            <a:spLocks noGrp="1"/>
          </p:cNvSpPr>
          <p:nvPr>
            <p:ph idx="1"/>
          </p:nvPr>
        </p:nvSpPr>
        <p:spPr>
          <a:xfrm>
            <a:off x="502920" y="1268760"/>
            <a:ext cx="8183880" cy="5184576"/>
          </a:xfrm>
        </p:spPr>
        <p:txBody>
          <a:bodyPr>
            <a:normAutofit/>
          </a:bodyPr>
          <a:lstStyle/>
          <a:p>
            <a:pPr algn="just"/>
            <a:r>
              <a:rPr lang="es-CL" sz="1800" dirty="0" smtClean="0"/>
              <a:t>La superposición de dos ondas de la misma frecuencia, la misma amplitud y que se propagan en la misma dirección, pero en sentido opuesto, origina una onda estacionaria.</a:t>
            </a:r>
          </a:p>
          <a:p>
            <a:pPr algn="just">
              <a:buNone/>
            </a:pPr>
            <a:endParaRPr lang="es-CL" sz="1800" dirty="0" smtClean="0"/>
          </a:p>
          <a:p>
            <a:pPr algn="just"/>
            <a:r>
              <a:rPr lang="es-CL" sz="1800" dirty="0" smtClean="0"/>
              <a:t>Estas ondas se pueden generar en distintos medios como cuerdas y columnas de aire.</a:t>
            </a:r>
          </a:p>
          <a:p>
            <a:pPr algn="just">
              <a:buNone/>
            </a:pPr>
            <a:endParaRPr lang="es-CL" sz="1800" dirty="0" smtClean="0"/>
          </a:p>
          <a:p>
            <a:pPr algn="just"/>
            <a:r>
              <a:rPr lang="es-CL" sz="1800" b="1" dirty="0" smtClean="0"/>
              <a:t>Nodos: </a:t>
            </a:r>
            <a:r>
              <a:rPr lang="es-CL" sz="1800" dirty="0" smtClean="0"/>
              <a:t>Se llaman nodos a todos los puntos de una onda estacionaria tales que el desplazamiento de las partículas del medio ubicadas en esos puntos es nulo. La distancia entre dos nodos consecutivos es igual a media longitud de onda.</a:t>
            </a:r>
            <a:endParaRPr lang="es-CL" sz="1800" dirty="0"/>
          </a:p>
        </p:txBody>
      </p:sp>
      <p:pic>
        <p:nvPicPr>
          <p:cNvPr id="2050" name="Picture 2"/>
          <p:cNvPicPr>
            <a:picLocks noChangeAspect="1" noChangeArrowheads="1"/>
          </p:cNvPicPr>
          <p:nvPr/>
        </p:nvPicPr>
        <p:blipFill>
          <a:blip r:embed="rId2" cstate="print"/>
          <a:srcRect/>
          <a:stretch>
            <a:fillRect/>
          </a:stretch>
        </p:blipFill>
        <p:spPr bwMode="auto">
          <a:xfrm>
            <a:off x="827584" y="4581128"/>
            <a:ext cx="7632848" cy="1728192"/>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183880" cy="790912"/>
          </a:xfrm>
        </p:spPr>
        <p:txBody>
          <a:bodyPr/>
          <a:lstStyle/>
          <a:p>
            <a:r>
              <a:rPr lang="es-CL" dirty="0" smtClean="0"/>
              <a:t>Movimientos Vibratorios</a:t>
            </a:r>
            <a:endParaRPr lang="es-CL" dirty="0"/>
          </a:p>
        </p:txBody>
      </p:sp>
      <p:sp>
        <p:nvSpPr>
          <p:cNvPr id="3" name="2 Marcador de contenido"/>
          <p:cNvSpPr>
            <a:spLocks noGrp="1"/>
          </p:cNvSpPr>
          <p:nvPr>
            <p:ph idx="1"/>
          </p:nvPr>
        </p:nvSpPr>
        <p:spPr>
          <a:xfrm>
            <a:off x="467544" y="1196752"/>
            <a:ext cx="8183880" cy="5256584"/>
          </a:xfrm>
        </p:spPr>
        <p:txBody>
          <a:bodyPr>
            <a:normAutofit/>
          </a:bodyPr>
          <a:lstStyle/>
          <a:p>
            <a:r>
              <a:rPr lang="es-ES_tradnl" sz="1800" dirty="0" smtClean="0"/>
              <a:t>El movimiento vibratorio, se puede definir como el movimiento que realiza un cuerpo cuando ocupa sucesivamente posiciones simétricas con respecto a un punto llamado posición de equilibrio.</a:t>
            </a:r>
          </a:p>
          <a:p>
            <a:pPr>
              <a:buNone/>
            </a:pPr>
            <a:endParaRPr lang="es-ES_tradnl" sz="1800" dirty="0" smtClean="0"/>
          </a:p>
          <a:p>
            <a:r>
              <a:rPr lang="es-ES_tradnl" sz="1800" dirty="0" smtClean="0"/>
              <a:t>Dicho movimiento se caracteriza porque el cuerpo en vibración alcanza la misma posición cada cierto tiempo, es decir, se trata de un movimiento periódico, siendo el período una constante del movimiento.</a:t>
            </a:r>
            <a:endParaRPr lang="es-CL" sz="1800" dirty="0"/>
          </a:p>
        </p:txBody>
      </p:sp>
      <p:pic>
        <p:nvPicPr>
          <p:cNvPr id="1028" name="Picture 4" descr="http://dotorqantico.files.wordpress.com/2011/12/img11.jpg"/>
          <p:cNvPicPr>
            <a:picLocks noChangeAspect="1" noChangeArrowheads="1"/>
          </p:cNvPicPr>
          <p:nvPr/>
        </p:nvPicPr>
        <p:blipFill>
          <a:blip r:embed="rId2" cstate="print"/>
          <a:srcRect/>
          <a:stretch>
            <a:fillRect/>
          </a:stretch>
        </p:blipFill>
        <p:spPr bwMode="auto">
          <a:xfrm>
            <a:off x="3419872" y="3429000"/>
            <a:ext cx="2808312" cy="3097936"/>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877848"/>
          </a:xfrm>
        </p:spPr>
        <p:txBody>
          <a:bodyPr/>
          <a:lstStyle/>
          <a:p>
            <a:pPr algn="ctr"/>
            <a:r>
              <a:rPr lang="es-CL" dirty="0" smtClean="0"/>
              <a:t>Nodos y Antinodos</a:t>
            </a:r>
            <a:endParaRPr lang="es-CL" dirty="0"/>
          </a:p>
        </p:txBody>
      </p:sp>
      <p:sp>
        <p:nvSpPr>
          <p:cNvPr id="3" name="2 Marcador de contenido"/>
          <p:cNvSpPr>
            <a:spLocks noGrp="1"/>
          </p:cNvSpPr>
          <p:nvPr>
            <p:ph idx="1"/>
          </p:nvPr>
        </p:nvSpPr>
        <p:spPr>
          <a:xfrm>
            <a:off x="502920" y="1412776"/>
            <a:ext cx="8183880" cy="3240360"/>
          </a:xfrm>
        </p:spPr>
        <p:txBody>
          <a:bodyPr>
            <a:normAutofit/>
          </a:bodyPr>
          <a:lstStyle/>
          <a:p>
            <a:r>
              <a:rPr lang="es-ES_tradnl" sz="1800" dirty="0" smtClean="0"/>
              <a:t>En las ondas estacionarias Se observan puntos estacionarios donde la amplitud de la onda es nula, llamados </a:t>
            </a:r>
            <a:r>
              <a:rPr lang="es-ES_tradnl" sz="1800" b="1" dirty="0" smtClean="0"/>
              <a:t>nodos </a:t>
            </a:r>
            <a:r>
              <a:rPr lang="es-ES_tradnl" sz="1800" dirty="0" smtClean="0"/>
              <a:t>y zonas con máxima amplitud, llamados</a:t>
            </a:r>
            <a:r>
              <a:rPr lang="es-ES_tradnl" sz="1800" b="1" dirty="0" smtClean="0"/>
              <a:t> antinodos.</a:t>
            </a:r>
          </a:p>
          <a:p>
            <a:pPr>
              <a:buNone/>
            </a:pPr>
            <a:endParaRPr lang="es-ES_tradnl" sz="1100" b="1" dirty="0" smtClean="0"/>
          </a:p>
          <a:p>
            <a:r>
              <a:rPr lang="es-ES" sz="1800" dirty="0" smtClean="0"/>
              <a:t>Los nodos se encuentran a una distancia igual a media longitud de onda λ/2, uno de otro. Ejemplo: El caso de la vibración de instrumentos de cuerda, en instrumentos de viento, de percusión, etc. </a:t>
            </a:r>
          </a:p>
          <a:p>
            <a:pPr>
              <a:buNone/>
            </a:pPr>
            <a:endParaRPr lang="es-ES" sz="1100" dirty="0" smtClean="0"/>
          </a:p>
          <a:p>
            <a:r>
              <a:rPr lang="es-ES" sz="1800" dirty="0" smtClean="0"/>
              <a:t>El número de antinodos es inferior en una unidad al número de nodos. </a:t>
            </a:r>
            <a:endParaRPr lang="es-CL" sz="1800" dirty="0" smtClean="0"/>
          </a:p>
          <a:p>
            <a:endParaRPr lang="es-CL" sz="1800" dirty="0"/>
          </a:p>
        </p:txBody>
      </p:sp>
      <p:pic>
        <p:nvPicPr>
          <p:cNvPr id="22530" name="Picture 2" descr="img14"/>
          <p:cNvPicPr>
            <a:picLocks noChangeAspect="1" noChangeArrowheads="1"/>
          </p:cNvPicPr>
          <p:nvPr/>
        </p:nvPicPr>
        <p:blipFill>
          <a:blip r:embed="rId2" cstate="print"/>
          <a:srcRect/>
          <a:stretch>
            <a:fillRect/>
          </a:stretch>
        </p:blipFill>
        <p:spPr bwMode="auto">
          <a:xfrm>
            <a:off x="323528" y="4509120"/>
            <a:ext cx="8496944" cy="21602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183880" cy="792088"/>
          </a:xfrm>
        </p:spPr>
        <p:txBody>
          <a:bodyPr/>
          <a:lstStyle/>
          <a:p>
            <a:r>
              <a:rPr lang="es-CL" dirty="0" smtClean="0"/>
              <a:t>Cuerda Vibrante</a:t>
            </a:r>
            <a:endParaRPr lang="es-CL" dirty="0"/>
          </a:p>
        </p:txBody>
      </p:sp>
      <p:sp>
        <p:nvSpPr>
          <p:cNvPr id="3" name="2 Marcador de contenido"/>
          <p:cNvSpPr>
            <a:spLocks noGrp="1"/>
          </p:cNvSpPr>
          <p:nvPr>
            <p:ph idx="1"/>
          </p:nvPr>
        </p:nvSpPr>
        <p:spPr>
          <a:xfrm>
            <a:off x="502920" y="1196752"/>
            <a:ext cx="8183880" cy="1584176"/>
          </a:xfrm>
        </p:spPr>
        <p:txBody>
          <a:bodyPr>
            <a:normAutofit/>
          </a:bodyPr>
          <a:lstStyle/>
          <a:p>
            <a:pPr algn="just"/>
            <a:r>
              <a:rPr lang="es-CL" sz="1800" dirty="0" smtClean="0"/>
              <a:t>Consideremos una cuerda fija por ambos extremos y un dispositivo externo que la hace vibrar. Un tren continuo en ondas se refleja en los extremos y se producen ondas estacionarias en la cuerda con dos nodos obligatorios en los extremos, y cualquier número de nodos entre ellos.</a:t>
            </a:r>
            <a:endParaRPr lang="es-CL" sz="1800" dirty="0"/>
          </a:p>
        </p:txBody>
      </p:sp>
      <p:pic>
        <p:nvPicPr>
          <p:cNvPr id="3074" name="Picture 2"/>
          <p:cNvPicPr>
            <a:picLocks noChangeAspect="1" noChangeArrowheads="1"/>
          </p:cNvPicPr>
          <p:nvPr/>
        </p:nvPicPr>
        <p:blipFill>
          <a:blip r:embed="rId2" cstate="print"/>
          <a:srcRect/>
          <a:stretch>
            <a:fillRect/>
          </a:stretch>
        </p:blipFill>
        <p:spPr bwMode="auto">
          <a:xfrm>
            <a:off x="323528" y="2708920"/>
            <a:ext cx="8496944" cy="4041680"/>
          </a:xfrm>
          <a:prstGeom prst="rect">
            <a:avLst/>
          </a:prstGeom>
          <a:noFill/>
          <a:ln w="9525">
            <a:noFill/>
            <a:miter lim="800000"/>
            <a:headEnd/>
            <a:tailEnd/>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a:bodyPr>
          <a:lstStyle/>
          <a:p>
            <a:r>
              <a:rPr lang="es-CL" sz="1800" dirty="0" smtClean="0"/>
              <a:t>El largo (L) de la cuerda, en función de n es:</a:t>
            </a:r>
          </a:p>
          <a:p>
            <a:pPr>
              <a:buNone/>
            </a:pPr>
            <a:endParaRPr lang="es-CL" sz="1800" dirty="0" smtClean="0"/>
          </a:p>
          <a:p>
            <a:pPr>
              <a:buNone/>
            </a:pPr>
            <a:endParaRPr lang="es-CL" sz="1800" dirty="0" smtClean="0"/>
          </a:p>
          <a:p>
            <a:pPr>
              <a:buNone/>
            </a:pPr>
            <a:endParaRPr lang="es-CL" sz="1800" dirty="0" smtClean="0"/>
          </a:p>
          <a:p>
            <a:r>
              <a:rPr lang="es-CL" sz="1800" dirty="0" smtClean="0"/>
              <a:t>Luego la longitud de onda será</a:t>
            </a:r>
          </a:p>
          <a:p>
            <a:pPr>
              <a:buNone/>
            </a:pPr>
            <a:endParaRPr lang="es-CL" sz="1800" dirty="0" smtClean="0"/>
          </a:p>
          <a:p>
            <a:pPr>
              <a:buNone/>
            </a:pPr>
            <a:endParaRPr lang="es-CL" sz="1800" dirty="0" smtClean="0"/>
          </a:p>
          <a:p>
            <a:pPr>
              <a:buNone/>
            </a:pPr>
            <a:endParaRPr lang="es-CL" sz="1800" dirty="0" smtClean="0"/>
          </a:p>
          <a:p>
            <a:r>
              <a:rPr lang="es-CL" sz="1800" dirty="0" smtClean="0"/>
              <a:t>y puesto que f=v/</a:t>
            </a:r>
            <a:r>
              <a:rPr lang="el-GR" sz="1800" dirty="0" smtClean="0"/>
              <a:t>λ</a:t>
            </a:r>
            <a:r>
              <a:rPr lang="es-CL" sz="1800" i="1" dirty="0" smtClean="0"/>
              <a:t> , las frecuencias naturales que tendrá la cuerda serán:</a:t>
            </a:r>
            <a:endParaRPr lang="es-CL" sz="1800" dirty="0"/>
          </a:p>
        </p:txBody>
      </p:sp>
      <p:pic>
        <p:nvPicPr>
          <p:cNvPr id="4099" name="Picture 3"/>
          <p:cNvPicPr>
            <a:picLocks noChangeAspect="1" noChangeArrowheads="1"/>
          </p:cNvPicPr>
          <p:nvPr/>
        </p:nvPicPr>
        <p:blipFill>
          <a:blip r:embed="rId2" cstate="print"/>
          <a:srcRect/>
          <a:stretch>
            <a:fillRect/>
          </a:stretch>
        </p:blipFill>
        <p:spPr bwMode="auto">
          <a:xfrm>
            <a:off x="1835696" y="1052736"/>
            <a:ext cx="4824536" cy="597848"/>
          </a:xfrm>
          <a:prstGeom prst="rect">
            <a:avLst/>
          </a:prstGeom>
          <a:noFill/>
          <a:ln w="9525">
            <a:noFill/>
            <a:miter lim="800000"/>
            <a:headEnd/>
            <a:tailEnd/>
          </a:ln>
        </p:spPr>
      </p:pic>
      <p:pic>
        <p:nvPicPr>
          <p:cNvPr id="9" name="Picture 4"/>
          <p:cNvPicPr>
            <a:picLocks noChangeAspect="1" noChangeArrowheads="1"/>
          </p:cNvPicPr>
          <p:nvPr/>
        </p:nvPicPr>
        <p:blipFill>
          <a:blip r:embed="rId3" cstate="print"/>
          <a:srcRect/>
          <a:stretch>
            <a:fillRect/>
          </a:stretch>
        </p:blipFill>
        <p:spPr bwMode="auto">
          <a:xfrm>
            <a:off x="1691680" y="2276872"/>
            <a:ext cx="5343673" cy="750764"/>
          </a:xfrm>
          <a:prstGeom prst="rect">
            <a:avLst/>
          </a:prstGeom>
          <a:noFill/>
          <a:ln w="9525">
            <a:noFill/>
            <a:miter lim="800000"/>
            <a:headEnd/>
            <a:tailEnd/>
          </a:ln>
        </p:spPr>
      </p:pic>
      <p:pic>
        <p:nvPicPr>
          <p:cNvPr id="4101" name="Picture 5"/>
          <p:cNvPicPr>
            <a:picLocks noChangeAspect="1" noChangeArrowheads="1"/>
          </p:cNvPicPr>
          <p:nvPr/>
        </p:nvPicPr>
        <p:blipFill>
          <a:blip r:embed="rId4" cstate="print"/>
          <a:srcRect/>
          <a:stretch>
            <a:fillRect/>
          </a:stretch>
        </p:blipFill>
        <p:spPr bwMode="auto">
          <a:xfrm>
            <a:off x="1763688" y="3789040"/>
            <a:ext cx="5184576" cy="1061422"/>
          </a:xfrm>
          <a:prstGeom prst="rect">
            <a:avLst/>
          </a:prstGeom>
          <a:noFill/>
          <a:ln w="9525">
            <a:noFill/>
            <a:miter lim="800000"/>
            <a:headEnd/>
            <a:tailEnd/>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02920" y="530352"/>
            <a:ext cx="8183880" cy="6067000"/>
          </a:xfrm>
        </p:spPr>
        <p:txBody>
          <a:bodyPr>
            <a:normAutofit fontScale="92500" lnSpcReduction="10000"/>
          </a:bodyPr>
          <a:lstStyle/>
          <a:p>
            <a:r>
              <a:rPr lang="es-CL" dirty="0" smtClean="0"/>
              <a:t>y como en una cuerda la velocidad de la onda es          donde T es la tensión en la </a:t>
            </a:r>
          </a:p>
          <a:p>
            <a:pPr>
              <a:buNone/>
            </a:pPr>
            <a:endParaRPr lang="es-CL" dirty="0" smtClean="0"/>
          </a:p>
          <a:p>
            <a:pPr algn="just"/>
            <a:r>
              <a:rPr lang="es-CL" dirty="0" smtClean="0"/>
              <a:t>cuerda y </a:t>
            </a:r>
            <a:r>
              <a:rPr lang="el-GR" dirty="0" smtClean="0"/>
              <a:t>μ</a:t>
            </a:r>
            <a:r>
              <a:rPr lang="es-CL" dirty="0" smtClean="0"/>
              <a:t> la densidad lineal de masa (</a:t>
            </a:r>
            <a:r>
              <a:rPr lang="es-CL" dirty="0" err="1" smtClean="0"/>
              <a:t>cuociente</a:t>
            </a:r>
            <a:r>
              <a:rPr lang="es-CL" dirty="0" smtClean="0"/>
              <a:t> entre la masa de la cuerda y su longitud), deducimos que las frecuencias de una cuerda son:</a:t>
            </a:r>
          </a:p>
          <a:p>
            <a:endParaRPr lang="es-CL" dirty="0" smtClean="0"/>
          </a:p>
          <a:p>
            <a:endParaRPr lang="es-CL" dirty="0" smtClean="0"/>
          </a:p>
          <a:p>
            <a:endParaRPr lang="es-CL" dirty="0" smtClean="0"/>
          </a:p>
          <a:p>
            <a:endParaRPr lang="es-CL" dirty="0" smtClean="0"/>
          </a:p>
          <a:p>
            <a:pPr algn="just"/>
            <a:r>
              <a:rPr lang="es-CL" dirty="0" smtClean="0"/>
              <a:t>Cuando n = 1, tenemos la frecuencia mas baja y la denominamos frecuencia fundamental, para n superior a 1 reciben el nombre de armónicos.</a:t>
            </a:r>
            <a:endParaRPr lang="es-CL" dirty="0"/>
          </a:p>
        </p:txBody>
      </p:sp>
      <p:pic>
        <p:nvPicPr>
          <p:cNvPr id="5122" name="Picture 2"/>
          <p:cNvPicPr>
            <a:picLocks noChangeAspect="1" noChangeArrowheads="1"/>
          </p:cNvPicPr>
          <p:nvPr/>
        </p:nvPicPr>
        <p:blipFill>
          <a:blip r:embed="rId2" cstate="print"/>
          <a:srcRect/>
          <a:stretch>
            <a:fillRect/>
          </a:stretch>
        </p:blipFill>
        <p:spPr bwMode="auto">
          <a:xfrm>
            <a:off x="1475656" y="980728"/>
            <a:ext cx="927875" cy="792088"/>
          </a:xfrm>
          <a:prstGeom prst="rect">
            <a:avLst/>
          </a:prstGeom>
          <a:noFill/>
          <a:ln w="9525">
            <a:noFill/>
            <a:miter lim="800000"/>
            <a:headEnd/>
            <a:tailEnd/>
          </a:ln>
        </p:spPr>
      </p:pic>
      <p:pic>
        <p:nvPicPr>
          <p:cNvPr id="5123" name="Picture 3"/>
          <p:cNvPicPr>
            <a:picLocks noChangeAspect="1" noChangeArrowheads="1"/>
          </p:cNvPicPr>
          <p:nvPr/>
        </p:nvPicPr>
        <p:blipFill>
          <a:blip r:embed="rId3" cstate="print"/>
          <a:srcRect/>
          <a:stretch>
            <a:fillRect/>
          </a:stretch>
        </p:blipFill>
        <p:spPr bwMode="auto">
          <a:xfrm>
            <a:off x="2483768" y="3284984"/>
            <a:ext cx="3384376" cy="1353750"/>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normAutofit fontScale="92500"/>
          </a:bodyPr>
          <a:lstStyle/>
          <a:p>
            <a:r>
              <a:rPr lang="es-CL" b="1" dirty="0" smtClean="0"/>
              <a:t>Nota</a:t>
            </a:r>
            <a:r>
              <a:rPr lang="es-CL" dirty="0" smtClean="0"/>
              <a:t>: Si el dispositivo que la hace vibrar tiene una de estas frecuencias, la cuerda entra en resonancia, con amplitud relativamente grande. Si el dispositivo no tiene una de estas frecuencias, la cuerda vibra en oscilaciones forzadas con amplitud muy pequeña. Si se retira este dispositivo, las oscilaciones de la cuerda se amortiguan gradualmente por la disipación de la energía en los soportes y por rozamiento con el aire.</a:t>
            </a: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661824"/>
          </a:xfrm>
        </p:spPr>
        <p:txBody>
          <a:bodyPr/>
          <a:lstStyle/>
          <a:p>
            <a:r>
              <a:rPr lang="es-CL" dirty="0" smtClean="0"/>
              <a:t>Movimiento Armónico Simple</a:t>
            </a:r>
            <a:endParaRPr lang="es-CL" dirty="0"/>
          </a:p>
        </p:txBody>
      </p:sp>
      <p:sp>
        <p:nvSpPr>
          <p:cNvPr id="3" name="2 Marcador de contenido"/>
          <p:cNvSpPr>
            <a:spLocks noGrp="1"/>
          </p:cNvSpPr>
          <p:nvPr>
            <p:ph idx="1"/>
          </p:nvPr>
        </p:nvSpPr>
        <p:spPr>
          <a:xfrm>
            <a:off x="502920" y="1268760"/>
            <a:ext cx="4933176" cy="3312368"/>
          </a:xfrm>
        </p:spPr>
        <p:txBody>
          <a:bodyPr>
            <a:noAutofit/>
          </a:bodyPr>
          <a:lstStyle/>
          <a:p>
            <a:r>
              <a:rPr lang="es-CL" sz="1800" dirty="0" smtClean="0"/>
              <a:t>El tipo de oscilación más sencillo sucede cuando la fuerza de restitución </a:t>
            </a:r>
            <a:r>
              <a:rPr lang="es-CL" sz="1800" i="1" dirty="0" err="1" smtClean="0"/>
              <a:t>F</a:t>
            </a:r>
            <a:r>
              <a:rPr lang="es-CL" sz="1800" i="1" baseline="-25000" dirty="0" err="1" smtClean="0"/>
              <a:t>x</a:t>
            </a:r>
            <a:r>
              <a:rPr lang="es-CL" sz="1800" i="1" dirty="0" smtClean="0"/>
              <a:t> es directamente proporcional al desplazamiento x con respecto al equilibrio</a:t>
            </a:r>
          </a:p>
          <a:p>
            <a:pPr>
              <a:buNone/>
            </a:pPr>
            <a:endParaRPr lang="es-CL" sz="1800" i="1" dirty="0" smtClean="0"/>
          </a:p>
          <a:p>
            <a:r>
              <a:rPr lang="es-CL" sz="1800" dirty="0" smtClean="0"/>
              <a:t>Esto ocurre si el resorte de la figura es ideal y obedece la ley de </a:t>
            </a:r>
            <a:r>
              <a:rPr lang="es-CL" sz="1800" dirty="0" err="1" smtClean="0"/>
              <a:t>Hooke</a:t>
            </a:r>
            <a:r>
              <a:rPr lang="es-CL" sz="1800" dirty="0" smtClean="0"/>
              <a:t>. La constante de proporcionalidad entre </a:t>
            </a:r>
            <a:r>
              <a:rPr lang="es-CL" sz="1800" i="1" dirty="0" err="1" smtClean="0"/>
              <a:t>F</a:t>
            </a:r>
            <a:r>
              <a:rPr lang="es-CL" sz="1800" i="1" baseline="-25000" dirty="0" err="1" smtClean="0"/>
              <a:t>x</a:t>
            </a:r>
            <a:r>
              <a:rPr lang="es-CL" sz="1800" i="1" dirty="0" smtClean="0"/>
              <a:t> y x es la constante de fuerza k. </a:t>
            </a:r>
          </a:p>
        </p:txBody>
      </p:sp>
      <p:pic>
        <p:nvPicPr>
          <p:cNvPr id="16386" name="Picture 2"/>
          <p:cNvPicPr>
            <a:picLocks noChangeAspect="1" noChangeArrowheads="1"/>
          </p:cNvPicPr>
          <p:nvPr/>
        </p:nvPicPr>
        <p:blipFill>
          <a:blip r:embed="rId2" cstate="print"/>
          <a:srcRect/>
          <a:stretch>
            <a:fillRect/>
          </a:stretch>
        </p:blipFill>
        <p:spPr bwMode="auto">
          <a:xfrm>
            <a:off x="5508104" y="1196752"/>
            <a:ext cx="3096344" cy="2304256"/>
          </a:xfrm>
          <a:prstGeom prst="rect">
            <a:avLst/>
          </a:prstGeom>
          <a:noFill/>
          <a:ln w="9525">
            <a:noFill/>
            <a:miter lim="800000"/>
            <a:headEnd/>
            <a:tailEnd/>
          </a:ln>
        </p:spPr>
      </p:pic>
      <p:sp>
        <p:nvSpPr>
          <p:cNvPr id="5" name="4 CuadroTexto"/>
          <p:cNvSpPr txBox="1"/>
          <p:nvPr/>
        </p:nvSpPr>
        <p:spPr>
          <a:xfrm>
            <a:off x="611560" y="4653136"/>
            <a:ext cx="7992888" cy="1200329"/>
          </a:xfrm>
          <a:prstGeom prst="rect">
            <a:avLst/>
          </a:prstGeom>
          <a:noFill/>
        </p:spPr>
        <p:txBody>
          <a:bodyPr wrap="square" rtlCol="0">
            <a:spAutoFit/>
          </a:bodyPr>
          <a:lstStyle/>
          <a:p>
            <a:r>
              <a:rPr lang="es-CL" dirty="0" smtClean="0"/>
              <a:t>En ambos lados de la posición de equilibrio, </a:t>
            </a:r>
            <a:r>
              <a:rPr lang="es-CL" i="1" dirty="0" err="1" smtClean="0"/>
              <a:t>F</a:t>
            </a:r>
            <a:r>
              <a:rPr lang="es-CL" i="1" baseline="-25000" dirty="0" err="1" smtClean="0"/>
              <a:t>x</a:t>
            </a:r>
            <a:r>
              <a:rPr lang="es-CL" i="1" baseline="-25000" dirty="0" smtClean="0"/>
              <a:t> </a:t>
            </a:r>
            <a:r>
              <a:rPr lang="es-CL" i="1" dirty="0" smtClean="0"/>
              <a:t>y x siempre tienen signos opuestos. La </a:t>
            </a:r>
            <a:r>
              <a:rPr lang="es-CL" dirty="0" smtClean="0"/>
              <a:t>componente </a:t>
            </a:r>
            <a:r>
              <a:rPr lang="es-CL" i="1" dirty="0" smtClean="0"/>
              <a:t>x de la fuerza que el resorte ejerce sobre el cuerpo es el negativo de ésta, </a:t>
            </a:r>
            <a:r>
              <a:rPr lang="es-CL" dirty="0" smtClean="0"/>
              <a:t>así que la componente </a:t>
            </a:r>
            <a:r>
              <a:rPr lang="es-CL" i="1" dirty="0" smtClean="0"/>
              <a:t>x de la fuerza </a:t>
            </a:r>
            <a:r>
              <a:rPr lang="es-CL" i="1" dirty="0" err="1" smtClean="0"/>
              <a:t>F</a:t>
            </a:r>
            <a:r>
              <a:rPr lang="es-CL" i="1" baseline="-25000" dirty="0" err="1" smtClean="0"/>
              <a:t>x</a:t>
            </a:r>
            <a:r>
              <a:rPr lang="es-CL" i="1" dirty="0" smtClean="0"/>
              <a:t> sobre el cuerpo es:</a:t>
            </a:r>
            <a:endParaRPr lang="es-CL" dirty="0" smtClean="0"/>
          </a:p>
        </p:txBody>
      </p:sp>
      <p:pic>
        <p:nvPicPr>
          <p:cNvPr id="16387" name="Picture 3"/>
          <p:cNvPicPr>
            <a:picLocks noChangeAspect="1" noChangeArrowheads="1"/>
          </p:cNvPicPr>
          <p:nvPr/>
        </p:nvPicPr>
        <p:blipFill>
          <a:blip r:embed="rId3" cstate="print"/>
          <a:srcRect/>
          <a:stretch>
            <a:fillRect/>
          </a:stretch>
        </p:blipFill>
        <p:spPr bwMode="auto">
          <a:xfrm>
            <a:off x="971600" y="5877272"/>
            <a:ext cx="7632848" cy="6480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1051560"/>
          </a:xfrm>
        </p:spPr>
        <p:txBody>
          <a:bodyPr>
            <a:normAutofit fontScale="90000"/>
          </a:bodyPr>
          <a:lstStyle/>
          <a:p>
            <a:r>
              <a:rPr lang="es-ES" dirty="0" smtClean="0"/>
              <a:t>Elementos asociados a un movimiento vibratorio </a:t>
            </a:r>
            <a:endParaRPr lang="es-CL" dirty="0"/>
          </a:p>
        </p:txBody>
      </p:sp>
      <p:sp>
        <p:nvSpPr>
          <p:cNvPr id="3" name="2 Marcador de contenido"/>
          <p:cNvSpPr>
            <a:spLocks noGrp="1"/>
          </p:cNvSpPr>
          <p:nvPr>
            <p:ph idx="1"/>
          </p:nvPr>
        </p:nvSpPr>
        <p:spPr>
          <a:xfrm>
            <a:off x="502920" y="1772816"/>
            <a:ext cx="8183880" cy="3096344"/>
          </a:xfrm>
        </p:spPr>
        <p:txBody>
          <a:bodyPr>
            <a:normAutofit/>
          </a:bodyPr>
          <a:lstStyle/>
          <a:p>
            <a:pPr lvl="0"/>
            <a:r>
              <a:rPr lang="es-ES_tradnl" sz="1600" b="1" dirty="0" smtClean="0"/>
              <a:t>Elongación (d):</a:t>
            </a:r>
            <a:r>
              <a:rPr lang="es-ES_tradnl" sz="1600" dirty="0" smtClean="0"/>
              <a:t> Posición cualquiera de una partícula respecto a la posición de equilibrio en un determinado instante.</a:t>
            </a:r>
            <a:endParaRPr lang="es-CL" sz="1600" dirty="0" smtClean="0"/>
          </a:p>
          <a:p>
            <a:pPr>
              <a:buNone/>
            </a:pPr>
            <a:endParaRPr lang="es-CL" sz="1600" dirty="0" smtClean="0"/>
          </a:p>
          <a:p>
            <a:pPr lvl="0"/>
            <a:r>
              <a:rPr lang="es-ES_tradnl" sz="1600" b="1" dirty="0" smtClean="0"/>
              <a:t>Amplitud (A):</a:t>
            </a:r>
            <a:r>
              <a:rPr lang="es-ES_tradnl" sz="1600" dirty="0" smtClean="0"/>
              <a:t> Es la máxima elongación o separación de la posición de equilibrio. Se expresa en unidades de longitud.</a:t>
            </a:r>
            <a:endParaRPr lang="es-CL" sz="1600" dirty="0" smtClean="0"/>
          </a:p>
          <a:p>
            <a:pPr>
              <a:buNone/>
            </a:pPr>
            <a:r>
              <a:rPr lang="es-ES_tradnl" sz="1600" dirty="0" smtClean="0"/>
              <a:t> </a:t>
            </a:r>
            <a:endParaRPr lang="es-CL" sz="1600" dirty="0" smtClean="0"/>
          </a:p>
          <a:p>
            <a:pPr lvl="0"/>
            <a:r>
              <a:rPr lang="es-ES_tradnl" sz="1600" b="1" dirty="0" smtClean="0"/>
              <a:t>Periodo (T):</a:t>
            </a:r>
            <a:r>
              <a:rPr lang="es-ES_tradnl" sz="1600" dirty="0" smtClean="0"/>
              <a:t> Tiempo empleado por una partícula en efectuar una oscilación completa.</a:t>
            </a:r>
            <a:endParaRPr lang="es-CL" sz="1600" dirty="0" smtClean="0"/>
          </a:p>
          <a:p>
            <a:pPr>
              <a:buNone/>
            </a:pPr>
            <a:r>
              <a:rPr lang="es-ES_tradnl" sz="1600" dirty="0" smtClean="0"/>
              <a:t> </a:t>
            </a:r>
            <a:endParaRPr lang="es-CL" sz="1600" dirty="0" smtClean="0"/>
          </a:p>
          <a:p>
            <a:pPr lvl="0"/>
            <a:r>
              <a:rPr lang="es-ES_tradnl" sz="1600" b="1" dirty="0" smtClean="0"/>
              <a:t>Frecuencia (f): </a:t>
            </a:r>
            <a:r>
              <a:rPr lang="es-ES_tradnl" sz="1600" dirty="0" smtClean="0"/>
              <a:t>Número de oscilaciones que se producen en la unidad de tiempo. Se mide en vibración/s, ciclos/s, </a:t>
            </a:r>
            <a:r>
              <a:rPr lang="es-ES_tradnl" sz="1600" dirty="0" err="1" smtClean="0"/>
              <a:t>Hertz</a:t>
            </a:r>
            <a:r>
              <a:rPr lang="es-ES_tradnl" sz="1600" dirty="0" smtClean="0"/>
              <a:t>, las que son equivalentes.</a:t>
            </a:r>
            <a:endParaRPr lang="es-CL" sz="1600" dirty="0" smtClean="0"/>
          </a:p>
        </p:txBody>
      </p:sp>
      <p:pic>
        <p:nvPicPr>
          <p:cNvPr id="15362" name="Picture 2" descr="img2"/>
          <p:cNvPicPr>
            <a:picLocks noChangeAspect="1" noChangeArrowheads="1"/>
          </p:cNvPicPr>
          <p:nvPr/>
        </p:nvPicPr>
        <p:blipFill>
          <a:blip r:embed="rId2" cstate="print"/>
          <a:srcRect/>
          <a:stretch>
            <a:fillRect/>
          </a:stretch>
        </p:blipFill>
        <p:spPr bwMode="auto">
          <a:xfrm>
            <a:off x="2843808" y="5085184"/>
            <a:ext cx="3373175" cy="12241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1051560"/>
          </a:xfrm>
        </p:spPr>
        <p:txBody>
          <a:bodyPr>
            <a:normAutofit/>
          </a:bodyPr>
          <a:lstStyle/>
          <a:p>
            <a:pPr algn="ctr"/>
            <a:r>
              <a:rPr lang="es-ES" dirty="0" smtClean="0"/>
              <a:t>Ondas</a:t>
            </a:r>
            <a:endParaRPr lang="es-CL" dirty="0"/>
          </a:p>
        </p:txBody>
      </p:sp>
      <p:sp>
        <p:nvSpPr>
          <p:cNvPr id="3" name="2 Marcador de contenido"/>
          <p:cNvSpPr>
            <a:spLocks noGrp="1"/>
          </p:cNvSpPr>
          <p:nvPr>
            <p:ph idx="1"/>
          </p:nvPr>
        </p:nvSpPr>
        <p:spPr>
          <a:xfrm>
            <a:off x="502920" y="1556792"/>
            <a:ext cx="8183880" cy="2448272"/>
          </a:xfrm>
        </p:spPr>
        <p:txBody>
          <a:bodyPr>
            <a:normAutofit/>
          </a:bodyPr>
          <a:lstStyle/>
          <a:p>
            <a:r>
              <a:rPr lang="es-ES_tradnl" sz="1800" dirty="0" smtClean="0"/>
              <a:t>La onda es un fenómeno físico que se propaga en algún medio (sólido, líquido, gas), desde la perturbación (foco) hacia otras regiones del medio (movimiento oscilatorio). </a:t>
            </a:r>
          </a:p>
          <a:p>
            <a:pPr>
              <a:buNone/>
            </a:pPr>
            <a:endParaRPr lang="es-CL" sz="1800" dirty="0" smtClean="0"/>
          </a:p>
          <a:p>
            <a:r>
              <a:rPr lang="es-CL" sz="1800" dirty="0" smtClean="0"/>
              <a:t>Las ondas surgen siempre que un sistema es perturbado de su posición de equilibrio y la perturbación puede viajar o </a:t>
            </a:r>
            <a:r>
              <a:rPr lang="es-CL" sz="1800" i="1" dirty="0" smtClean="0"/>
              <a:t>propagarse de una región del sistema a otra. Al propagarse </a:t>
            </a:r>
            <a:r>
              <a:rPr lang="es-CL" sz="1800" dirty="0" smtClean="0"/>
              <a:t>una onda, transporta energía.</a:t>
            </a:r>
            <a:endParaRPr lang="es-CL" sz="1800" dirty="0"/>
          </a:p>
        </p:txBody>
      </p:sp>
      <p:pic>
        <p:nvPicPr>
          <p:cNvPr id="17410" name="Picture 2"/>
          <p:cNvPicPr>
            <a:picLocks noChangeAspect="1" noChangeArrowheads="1"/>
          </p:cNvPicPr>
          <p:nvPr/>
        </p:nvPicPr>
        <p:blipFill>
          <a:blip r:embed="rId2" cstate="print"/>
          <a:srcRect/>
          <a:stretch>
            <a:fillRect/>
          </a:stretch>
        </p:blipFill>
        <p:spPr bwMode="auto">
          <a:xfrm>
            <a:off x="1907704" y="3933056"/>
            <a:ext cx="5328592" cy="252028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332656"/>
            <a:ext cx="8183880" cy="576064"/>
          </a:xfrm>
        </p:spPr>
        <p:txBody>
          <a:bodyPr>
            <a:normAutofit fontScale="90000"/>
          </a:bodyPr>
          <a:lstStyle/>
          <a:p>
            <a:pPr algn="ctr"/>
            <a:r>
              <a:rPr lang="es-CL" dirty="0" smtClean="0"/>
              <a:t>Ondas</a:t>
            </a:r>
            <a:endParaRPr lang="es-CL" dirty="0"/>
          </a:p>
        </p:txBody>
      </p:sp>
      <p:pic>
        <p:nvPicPr>
          <p:cNvPr id="18434" name="Picture 2"/>
          <p:cNvPicPr>
            <a:picLocks noChangeAspect="1" noChangeArrowheads="1"/>
          </p:cNvPicPr>
          <p:nvPr/>
        </p:nvPicPr>
        <p:blipFill>
          <a:blip r:embed="rId2" cstate="print"/>
          <a:srcRect/>
          <a:stretch>
            <a:fillRect/>
          </a:stretch>
        </p:blipFill>
        <p:spPr bwMode="auto">
          <a:xfrm>
            <a:off x="323528" y="908720"/>
            <a:ext cx="8496944" cy="561662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648072"/>
          </a:xfrm>
        </p:spPr>
        <p:txBody>
          <a:bodyPr>
            <a:normAutofit/>
          </a:bodyPr>
          <a:lstStyle/>
          <a:p>
            <a:r>
              <a:rPr lang="es-ES" dirty="0" smtClean="0"/>
              <a:t>Elementos de una onda</a:t>
            </a:r>
            <a:endParaRPr lang="es-CL" dirty="0"/>
          </a:p>
        </p:txBody>
      </p:sp>
      <p:sp>
        <p:nvSpPr>
          <p:cNvPr id="3" name="2 Marcador de contenido"/>
          <p:cNvSpPr>
            <a:spLocks noGrp="1"/>
          </p:cNvSpPr>
          <p:nvPr>
            <p:ph idx="1"/>
          </p:nvPr>
        </p:nvSpPr>
        <p:spPr>
          <a:xfrm>
            <a:off x="502920" y="1268760"/>
            <a:ext cx="8183880" cy="2160240"/>
          </a:xfrm>
        </p:spPr>
        <p:txBody>
          <a:bodyPr>
            <a:normAutofit fontScale="92500" lnSpcReduction="10000"/>
          </a:bodyPr>
          <a:lstStyle/>
          <a:p>
            <a:r>
              <a:rPr lang="es-ES_tradnl" b="1" dirty="0" smtClean="0"/>
              <a:t>Longitud de onda (λ)</a:t>
            </a:r>
          </a:p>
          <a:p>
            <a:r>
              <a:rPr lang="es-ES_tradnl" b="1" dirty="0" smtClean="0"/>
              <a:t>Velocidad de propagación (v)</a:t>
            </a:r>
          </a:p>
          <a:p>
            <a:r>
              <a:rPr lang="es-ES_tradnl" b="1" dirty="0" smtClean="0"/>
              <a:t>Amplitud (A)</a:t>
            </a:r>
          </a:p>
          <a:p>
            <a:r>
              <a:rPr lang="es-ES_tradnl" b="1" dirty="0" smtClean="0"/>
              <a:t>Elongación (d)</a:t>
            </a:r>
          </a:p>
          <a:p>
            <a:r>
              <a:rPr lang="es-ES_tradnl" b="1" dirty="0" smtClean="0"/>
              <a:t>Pulsos</a:t>
            </a:r>
            <a:endParaRPr lang="es-ES_tradnl" dirty="0" smtClean="0"/>
          </a:p>
        </p:txBody>
      </p:sp>
      <p:pic>
        <p:nvPicPr>
          <p:cNvPr id="19458" name="Picture 2" descr="img4"/>
          <p:cNvPicPr>
            <a:picLocks noChangeAspect="1" noChangeArrowheads="1"/>
          </p:cNvPicPr>
          <p:nvPr/>
        </p:nvPicPr>
        <p:blipFill>
          <a:blip r:embed="rId2" cstate="print"/>
          <a:srcRect/>
          <a:stretch>
            <a:fillRect/>
          </a:stretch>
        </p:blipFill>
        <p:spPr bwMode="auto">
          <a:xfrm>
            <a:off x="323528" y="3501008"/>
            <a:ext cx="8496944"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04664"/>
            <a:ext cx="8183880" cy="661824"/>
          </a:xfrm>
        </p:spPr>
        <p:txBody>
          <a:bodyPr>
            <a:normAutofit/>
          </a:bodyPr>
          <a:lstStyle/>
          <a:p>
            <a:r>
              <a:rPr lang="es-ES" dirty="0" smtClean="0"/>
              <a:t>Clases de ondas</a:t>
            </a:r>
            <a:endParaRPr lang="es-CL" dirty="0"/>
          </a:p>
        </p:txBody>
      </p:sp>
      <p:sp>
        <p:nvSpPr>
          <p:cNvPr id="3" name="2 Marcador de contenido"/>
          <p:cNvSpPr>
            <a:spLocks noGrp="1"/>
          </p:cNvSpPr>
          <p:nvPr>
            <p:ph idx="1"/>
          </p:nvPr>
        </p:nvSpPr>
        <p:spPr>
          <a:xfrm>
            <a:off x="323528" y="1196752"/>
            <a:ext cx="8496944" cy="720080"/>
          </a:xfrm>
        </p:spPr>
        <p:txBody>
          <a:bodyPr/>
          <a:lstStyle/>
          <a:p>
            <a:r>
              <a:rPr lang="es-ES_tradnl" sz="1600" dirty="0" smtClean="0"/>
              <a:t>Las ondas pueden clasificarse según diferentes criterios; atendiendo a su naturaleza, dirección de la vibración y según su sentido de propagación.</a:t>
            </a:r>
          </a:p>
        </p:txBody>
      </p:sp>
      <p:sp>
        <p:nvSpPr>
          <p:cNvPr id="4" name="3 CuadroTexto"/>
          <p:cNvSpPr txBox="1"/>
          <p:nvPr/>
        </p:nvSpPr>
        <p:spPr>
          <a:xfrm>
            <a:off x="755576" y="1988841"/>
            <a:ext cx="7632848" cy="3970318"/>
          </a:xfrm>
          <a:prstGeom prst="rect">
            <a:avLst/>
          </a:prstGeom>
          <a:noFill/>
        </p:spPr>
        <p:txBody>
          <a:bodyPr wrap="square" rtlCol="0">
            <a:spAutoFit/>
          </a:bodyPr>
          <a:lstStyle/>
          <a:p>
            <a:r>
              <a:rPr lang="es-ES" b="1" dirty="0" smtClean="0"/>
              <a:t>Según </a:t>
            </a:r>
            <a:r>
              <a:rPr lang="es-ES" b="1" dirty="0"/>
              <a:t>la naturaleza</a:t>
            </a:r>
            <a:r>
              <a:rPr lang="es-ES" b="1" dirty="0" smtClean="0"/>
              <a:t>:</a:t>
            </a:r>
          </a:p>
          <a:p>
            <a:pPr marL="108000" lvl="0" indent="457200">
              <a:buFont typeface="Arial" pitchFamily="34" charset="0"/>
              <a:buChar char="•"/>
            </a:pPr>
            <a:r>
              <a:rPr lang="es-ES_tradnl" b="1" dirty="0"/>
              <a:t>Ondas mecánicas:</a:t>
            </a:r>
            <a:r>
              <a:rPr lang="es-ES_tradnl" dirty="0"/>
              <a:t> </a:t>
            </a:r>
            <a:r>
              <a:rPr lang="es-ES_tradnl" b="1" i="1" dirty="0"/>
              <a:t>Son las que se propagan por medios materiales</a:t>
            </a:r>
            <a:r>
              <a:rPr lang="es-ES_tradnl" dirty="0"/>
              <a:t>, como puede ser una cuerda, el aire, etc. Para que se propague la onda, es necesario la elasticidad del medio. Constituyen ondas mecánicas las generadas al arrojar una piedra al agua, las ondas sísmicas generadas por los movimientos de las capas terrestres, </a:t>
            </a:r>
            <a:r>
              <a:rPr lang="es-ES_tradnl" dirty="0" smtClean="0"/>
              <a:t>etc.</a:t>
            </a:r>
          </a:p>
          <a:p>
            <a:pPr marL="108000" lvl="0" indent="457200"/>
            <a:endParaRPr lang="es-CL" dirty="0" smtClean="0"/>
          </a:p>
          <a:p>
            <a:pPr marL="108000" lvl="0" indent="457200">
              <a:buFont typeface="Arial" pitchFamily="34" charset="0"/>
              <a:buChar char="•"/>
            </a:pPr>
            <a:r>
              <a:rPr lang="es-ES_tradnl" b="1" dirty="0" smtClean="0"/>
              <a:t>Ondas </a:t>
            </a:r>
            <a:r>
              <a:rPr lang="es-ES_tradnl" b="1" dirty="0"/>
              <a:t>electromagnéticas:</a:t>
            </a:r>
            <a:r>
              <a:rPr lang="es-ES_tradnl" dirty="0"/>
              <a:t> </a:t>
            </a:r>
            <a:r>
              <a:rPr lang="es-ES_tradnl" b="1" i="1" dirty="0"/>
              <a:t>En este tipo de ondas lo que oscila es el campo eléctrico y magnético, por lo que no requieren de un medio material para propagarse, aunque eventualmente pueden hacer uso de él</a:t>
            </a:r>
            <a:r>
              <a:rPr lang="es-ES_tradnl" dirty="0"/>
              <a:t>. Ejemplo: Los rayos X utilizados para tomar radiografías, Las microondas usadas en telecomunicaciones, La luz, Los rayos UVA., etc</a:t>
            </a:r>
            <a:r>
              <a:rPr lang="es-ES_tradnl" dirty="0" smtClean="0"/>
              <a:t>.</a:t>
            </a:r>
            <a:endParaRPr lang="es-C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332656"/>
            <a:ext cx="8183880" cy="5688632"/>
          </a:xfrm>
        </p:spPr>
        <p:txBody>
          <a:bodyPr>
            <a:noAutofit/>
          </a:bodyPr>
          <a:lstStyle/>
          <a:p>
            <a:pPr>
              <a:buNone/>
            </a:pPr>
            <a:r>
              <a:rPr lang="es-ES" sz="1800" b="1" dirty="0" smtClean="0"/>
              <a:t>Según la periodicidad de la fuente que la origina: </a:t>
            </a:r>
          </a:p>
          <a:p>
            <a:pPr>
              <a:buNone/>
            </a:pPr>
            <a:endParaRPr lang="es-CL" sz="1800" dirty="0" smtClean="0"/>
          </a:p>
          <a:p>
            <a:pPr lvl="0">
              <a:buClrTx/>
            </a:pPr>
            <a:r>
              <a:rPr lang="es-ES_tradnl" sz="1800" b="1" dirty="0" smtClean="0"/>
              <a:t>Ondas periódicas: </a:t>
            </a:r>
            <a:r>
              <a:rPr lang="es-ES_tradnl" sz="1800" dirty="0" smtClean="0"/>
              <a:t>Son</a:t>
            </a:r>
            <a:r>
              <a:rPr lang="es-ES_tradnl" sz="1800" b="1" dirty="0" smtClean="0"/>
              <a:t> </a:t>
            </a:r>
            <a:r>
              <a:rPr lang="es-ES_tradnl" sz="1800" dirty="0" smtClean="0"/>
              <a:t>las generadas por un vibrador eléctrico, que las produce de manera periódica (constante), es decir, se repite la misma onda en el mismo tiempo.</a:t>
            </a:r>
          </a:p>
          <a:p>
            <a:pPr lvl="0">
              <a:buClrTx/>
              <a:buNone/>
            </a:pPr>
            <a:endParaRPr lang="es-CL" sz="1100" dirty="0" smtClean="0"/>
          </a:p>
          <a:p>
            <a:pPr lvl="0">
              <a:buClrTx/>
            </a:pPr>
            <a:r>
              <a:rPr lang="es-ES_tradnl" sz="1800" b="1" dirty="0" smtClean="0"/>
              <a:t>Ondas no periódicas: </a:t>
            </a:r>
            <a:r>
              <a:rPr lang="es-ES_tradnl" sz="1800" dirty="0" smtClean="0"/>
              <a:t>Son las que nosotros producimos en un resorte o cuerda, que no se repiten de igual forma en el mismo tiempo.</a:t>
            </a:r>
          </a:p>
          <a:p>
            <a:pPr lvl="0">
              <a:buClrTx/>
            </a:pPr>
            <a:endParaRPr lang="es-ES_tradnl" sz="1800" dirty="0" smtClean="0"/>
          </a:p>
          <a:p>
            <a:pPr>
              <a:buNone/>
            </a:pPr>
            <a:r>
              <a:rPr lang="es-ES" sz="1800" b="1" dirty="0" smtClean="0"/>
              <a:t>Según el sentido de propagación:</a:t>
            </a:r>
          </a:p>
          <a:p>
            <a:pPr>
              <a:buNone/>
            </a:pPr>
            <a:endParaRPr lang="es-CL" sz="1800" dirty="0" smtClean="0"/>
          </a:p>
          <a:p>
            <a:pPr lvl="0">
              <a:buClrTx/>
            </a:pPr>
            <a:r>
              <a:rPr lang="es-ES_tradnl" sz="1800" b="1" dirty="0" smtClean="0"/>
              <a:t>Ondas viajeras:</a:t>
            </a:r>
            <a:r>
              <a:rPr lang="es-ES_tradnl" sz="1800" dirty="0" smtClean="0"/>
              <a:t> Son las que se propagan en un sentido único.</a:t>
            </a:r>
            <a:endParaRPr lang="es-CL" sz="1800" dirty="0" smtClean="0"/>
          </a:p>
          <a:p>
            <a:pPr>
              <a:buClrTx/>
              <a:buNone/>
            </a:pPr>
            <a:r>
              <a:rPr lang="es-ES_tradnl" sz="1800" dirty="0" smtClean="0"/>
              <a:t>	Ejemplos: El caso de la luz proveniente del Sol que viaja hacia nosotros recorriendo grandes distancias; las ondas que emiten las antenas de radio y televisión, etc. </a:t>
            </a:r>
          </a:p>
          <a:p>
            <a:pPr>
              <a:buClrTx/>
              <a:buNone/>
            </a:pPr>
            <a:endParaRPr lang="es-CL" sz="1100" dirty="0" smtClean="0"/>
          </a:p>
          <a:p>
            <a:pPr lvl="0">
              <a:buClrTx/>
            </a:pPr>
            <a:r>
              <a:rPr lang="es-ES_tradnl" sz="1800" b="1" dirty="0" smtClean="0"/>
              <a:t>Ondas estacionarias:</a:t>
            </a:r>
            <a:r>
              <a:rPr lang="es-ES_tradnl" sz="1800" dirty="0" smtClean="0"/>
              <a:t> Son las que viajan en ambos sentidos, como las confinadas entre dos extremos. </a:t>
            </a:r>
            <a:endParaRPr lang="es-CL" sz="1800" dirty="0" smtClean="0"/>
          </a:p>
          <a:p>
            <a:pPr lvl="0">
              <a:buClrTx/>
              <a:buNone/>
            </a:pPr>
            <a:endParaRPr lang="es-ES_tradnl" sz="1800"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o">
  <a:themeElements>
    <a:clrScheme name="Aspecto">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o">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o">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321</TotalTime>
  <Words>1634</Words>
  <Application>Microsoft Office PowerPoint</Application>
  <PresentationFormat>Presentación en pantalla (4:3)</PresentationFormat>
  <Paragraphs>140</Paragraphs>
  <Slides>24</Slides>
  <Notes>2</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Aspecto</vt:lpstr>
      <vt:lpstr>Vibraciones y Ondas</vt:lpstr>
      <vt:lpstr>Movimientos Vibratorios</vt:lpstr>
      <vt:lpstr>Movimiento Armónico Simple</vt:lpstr>
      <vt:lpstr>Elementos asociados a un movimiento vibratorio </vt:lpstr>
      <vt:lpstr>Ondas</vt:lpstr>
      <vt:lpstr>Ondas</vt:lpstr>
      <vt:lpstr>Elementos de una onda</vt:lpstr>
      <vt:lpstr>Clases de ondas</vt:lpstr>
      <vt:lpstr>Diapositiva 9</vt:lpstr>
      <vt:lpstr>Diapositiva 10</vt:lpstr>
      <vt:lpstr>Diapositiva 11</vt:lpstr>
      <vt:lpstr>Propiedades de las Ondas</vt:lpstr>
      <vt:lpstr>Diapositiva 13</vt:lpstr>
      <vt:lpstr>Diapositiva 14</vt:lpstr>
      <vt:lpstr>Diapositiva 15</vt:lpstr>
      <vt:lpstr>Diapositiva 16</vt:lpstr>
      <vt:lpstr>Diapositiva 17</vt:lpstr>
      <vt:lpstr>Diapositiva 18</vt:lpstr>
      <vt:lpstr>Ondas estacionarias</vt:lpstr>
      <vt:lpstr>Nodos y Antinodos</vt:lpstr>
      <vt:lpstr>Cuerda Vibrante</vt:lpstr>
      <vt:lpstr>Diapositiva 22</vt:lpstr>
      <vt:lpstr>Diapositiva 23</vt:lpstr>
      <vt:lpstr>Diapositiva 24</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Vibraciones y Ondas</dc:title>
  <dc:creator>Francisco</dc:creator>
  <cp:lastModifiedBy>Francisco</cp:lastModifiedBy>
  <cp:revision>34</cp:revision>
  <dcterms:created xsi:type="dcterms:W3CDTF">2012-09-09T23:27:53Z</dcterms:created>
  <dcterms:modified xsi:type="dcterms:W3CDTF">2013-06-25T11:12:16Z</dcterms:modified>
</cp:coreProperties>
</file>